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58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6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61" r:id="rId30"/>
    <p:sldId id="289" r:id="rId31"/>
    <p:sldId id="291" r:id="rId3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32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2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E0FCA6-79BE-4E1C-8902-231C43A01A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5B03B85-7CEB-4226-B02A-FA4B6F1E4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9C37522-D479-4B3A-8E65-0788ED640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AFB2C-9062-43B2-B81F-081D6C428B0C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C3D5F52-28B3-4B86-AC43-417FFF97D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965CDFA-ED5A-4DC0-BCBA-291B7FA3D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FC643-AA35-405F-B2CC-9F23BBDDEC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298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4000">
        <p15:prstTrans prst="drape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901CD6-4AC7-43E8-AF90-06EBF0A6B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2D8E4DE-6944-496A-8323-FCE379BBD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254B49-F037-4166-8C36-6B5B45B8F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AFB2C-9062-43B2-B81F-081D6C428B0C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2C355B-D6CC-44AC-A951-B72D53209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4A5B72-5CAD-49AC-850D-C6CD2754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FC643-AA35-405F-B2CC-9F23BBDDEC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376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4000">
        <p15:prstTrans prst="drap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B5FB2A5-19F7-41D1-A8FC-9153F2BD1F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687D1B2-45C4-4CC1-8DCC-82E1376E2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07BC880-356D-4FA1-8AC8-C6C5F6DC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AFB2C-9062-43B2-B81F-081D6C428B0C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3B58CA1-C93F-41E5-9FF4-558203E72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99E8416-E526-4F31-B331-15A99F757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FC643-AA35-405F-B2CC-9F23BBDDEC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4774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4000">
        <p15:prstTrans prst="drap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BFD460-8A60-4916-A027-3E3773CA4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D38E6C-5FD0-4B9A-9C86-5AA19D2B7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7D88DD-4271-4D18-A571-4CA5C1252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AFB2C-9062-43B2-B81F-081D6C428B0C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1E97E48-680B-41F7-A4A9-CDE11BF5B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92E192-55E7-4FD4-A545-6692DBA24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FC643-AA35-405F-B2CC-9F23BBDDEC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9011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4000">
        <p15:prstTrans prst="drape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2240B0-A8C4-4D38-AF63-886533611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9D1C089-88A3-494C-A513-2CF3E7D22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A8FB0F3-0064-4FCC-A981-A8FF65943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AFB2C-9062-43B2-B81F-081D6C428B0C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249CEA6-E7CF-431B-8219-397F76FD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F1EEF53-2D34-4B61-83AC-C09A32BE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FC643-AA35-405F-B2CC-9F23BBDDEC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88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4000">
        <p15:prstTrans prst="drape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F12CB8-1965-4FE2-B925-F3638F78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E9FC24-205A-4147-B431-4D10A3E3C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D5DAC4-D596-4E26-B1B0-B029FACB8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00B48D5-0C32-40AF-9CF5-C6CC79B61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AFB2C-9062-43B2-B81F-081D6C428B0C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84B4A41-911E-4C68-A77D-C7B1E0B58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078114F-B0A5-4324-9D67-4E565635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FC643-AA35-405F-B2CC-9F23BBDDEC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362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4000">
        <p15:prstTrans prst="drape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ACEE53-B19E-43E8-A5B9-81605DB07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B260D45-F83B-463B-8362-DA23B526A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56FE229-8840-4685-83AD-9FED8A35D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BEA68B8-2815-4AFD-90E5-F7A1D3A8A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2E735C4-85C1-4B4E-A95D-7297B034F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ABE21A9-D83A-4252-9E95-F864CDDA4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AFB2C-9062-43B2-B81F-081D6C428B0C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A69DC22-F735-49C8-A344-41F46A61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95A68EB-5283-42A1-B9AD-0DBD7978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FC643-AA35-405F-B2CC-9F23BBDDEC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4806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4000">
        <p15:prstTrans prst="drape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5F1BE9-9FAA-48C9-BE74-2168429D0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D26E019-3EFF-4F32-9058-085732D22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AFB2C-9062-43B2-B81F-081D6C428B0C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D953A7E-4995-40B1-8515-6DADDC615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B454B92-E183-4F19-A5D0-E22AB48C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FC643-AA35-405F-B2CC-9F23BBDDEC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566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4000">
        <p15:prstTrans prst="drap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4F67C6A-F42C-44D6-BF76-8175BD39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AFB2C-9062-43B2-B81F-081D6C428B0C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EAEA5F5-4C98-49E8-9BD3-2231B6496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F9591E7-8F09-45CB-8E28-1EED5DF25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FC643-AA35-405F-B2CC-9F23BBDDEC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9889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4000">
        <p15:prstTrans prst="drape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B3A425-33D2-4C6B-A56E-7F7942E14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8CC84E-1550-463E-B1A5-2AE90A06C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ECC9999-C567-4552-BCF9-2B64FD3BB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6EB8810-5510-46FF-A033-2B5C0FB4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AFB2C-9062-43B2-B81F-081D6C428B0C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F8307E9-893C-4A20-BA4C-F5057DB9E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167D84-E92F-4E34-B1BC-544EA0B4F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FC643-AA35-405F-B2CC-9F23BBDDEC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018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4000">
        <p15:prstTrans prst="drap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2C51B3-4B90-4E03-BE8D-0C70BCAFD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6EBAC83-D83A-4634-AD07-C2516677D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663C9F7-E8E6-4BAE-806F-DBCD1483E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FBDCBCD-2B64-4A7E-AC2B-452F0C96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AFB2C-9062-43B2-B81F-081D6C428B0C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9469ABC-2B77-48EB-A754-6E5EB05A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58ED599-69C2-4065-A172-2FDFB7EC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FC643-AA35-405F-B2CC-9F23BBDDEC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45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4000">
        <p15:prstTrans prst="drap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56563F5-39C2-466B-A4B2-D225B7894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CE507D9-6BD2-4216-848B-4526440D3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8AB6B1-F172-4355-8ACF-D91A94DA1E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AFB2C-9062-43B2-B81F-081D6C428B0C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EF963A-F1EC-4B8E-92DC-032EED34E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6E54711-884D-4BC9-BC27-9307B8BC8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FC643-AA35-405F-B2CC-9F23BBDDEC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952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4000">
        <p15:prstTrans prst="drap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hyperlink" Target="mailto:scwewskarzysko@wp.pl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F2EAEA-8028-4649-BEFF-181712A48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7970" y="778148"/>
            <a:ext cx="5573478" cy="2877981"/>
          </a:xfrm>
        </p:spPr>
        <p:txBody>
          <a:bodyPr anchor="b">
            <a:normAutofit/>
          </a:bodyPr>
          <a:lstStyle/>
          <a:p>
            <a:pPr algn="r"/>
            <a:r>
              <a:rPr lang="pl-PL" sz="5000">
                <a:solidFill>
                  <a:schemeClr val="bg1"/>
                </a:solidFill>
              </a:rPr>
              <a:t>WYPOŻYCZALNIA </a:t>
            </a:r>
            <a:br>
              <a:rPr lang="pl-PL" sz="5000">
                <a:solidFill>
                  <a:schemeClr val="bg1"/>
                </a:solidFill>
              </a:rPr>
            </a:br>
            <a:r>
              <a:rPr lang="pl-PL" sz="5000">
                <a:solidFill>
                  <a:schemeClr val="bg1"/>
                </a:solidFill>
              </a:rPr>
              <a:t>SPRZĘTU SPECJALISTYCZNEGO</a:t>
            </a:r>
            <a:endParaRPr lang="pl-PL" sz="5000" dirty="0">
              <a:solidFill>
                <a:schemeClr val="bg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3C88433-8A31-41C5-BF5F-5C626E3B8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755" y="3907955"/>
            <a:ext cx="5271714" cy="2058139"/>
          </a:xfrm>
        </p:spPr>
        <p:txBody>
          <a:bodyPr anchor="t">
            <a:normAutofit/>
          </a:bodyPr>
          <a:lstStyle/>
          <a:p>
            <a:pPr lvl="0"/>
            <a:r>
              <a:rPr lang="pl-PL" sz="2000">
                <a:solidFill>
                  <a:schemeClr val="bg1"/>
                </a:solidFill>
              </a:rPr>
              <a:t>Zespół Placówek Edukacyjno-Wychowawczych </a:t>
            </a:r>
          </a:p>
          <a:p>
            <a:pPr lvl="0"/>
            <a:r>
              <a:rPr lang="pl-PL" sz="2000">
                <a:solidFill>
                  <a:schemeClr val="bg1"/>
                </a:solidFill>
              </a:rPr>
              <a:t>w Skarżysku-Kamiennej   ul. Szkolna 15</a:t>
            </a:r>
          </a:p>
          <a:p>
            <a:pPr lvl="0"/>
            <a:r>
              <a:rPr lang="pl-PL" sz="2000">
                <a:solidFill>
                  <a:schemeClr val="bg1"/>
                </a:solidFill>
              </a:rPr>
              <a:t>E-mail: </a:t>
            </a:r>
            <a:r>
              <a:rPr lang="pl-PL" sz="2000">
                <a:solidFill>
                  <a:schemeClr val="bg1"/>
                </a:solidFill>
                <a:hlinkClick r:id="rId4"/>
              </a:rPr>
              <a:t>scwewskarzysko@wp.pl</a:t>
            </a:r>
            <a:r>
              <a:rPr lang="pl-PL" sz="2000">
                <a:solidFill>
                  <a:schemeClr val="bg1"/>
                </a:solidFill>
              </a:rPr>
              <a:t> </a:t>
            </a:r>
          </a:p>
          <a:p>
            <a:pPr lvl="0"/>
            <a:r>
              <a:rPr lang="pl-PL" sz="2000">
                <a:solidFill>
                  <a:schemeClr val="bg1"/>
                </a:solidFill>
              </a:rPr>
              <a:t>Tel. 41 252 48 17</a:t>
            </a:r>
          </a:p>
          <a:p>
            <a:pPr algn="r"/>
            <a:endParaRPr lang="pl-PL" sz="800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B5F537-3960-4E10-AE03-D496B4CD5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4F9A94D1-9FCD-4778-A663-68663B4D3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BB080F40-90BD-4CAA-9447-8DC3FCD0F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A0C05F6F-E1FD-48C2-B9D4-293339A08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171" y="5966094"/>
            <a:ext cx="6517053" cy="728806"/>
          </a:xfrm>
          <a:prstGeom prst="rect">
            <a:avLst/>
          </a:prstGeom>
        </p:spPr>
      </p:pic>
      <p:pic>
        <p:nvPicPr>
          <p:cNvPr id="6" name="Obraz 5" descr="Obraz zawierający zewnętrzne, budynek, niebo, miasto&#10;&#10;Opis wygenerowany automatycznie">
            <a:extLst>
              <a:ext uri="{FF2B5EF4-FFF2-40B4-BE49-F238E27FC236}">
                <a16:creationId xmlns:a16="http://schemas.microsoft.com/office/drawing/2014/main" id="{D142C62B-059C-4B59-86D7-AAF9251D84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216" y="583173"/>
            <a:ext cx="3942323" cy="2653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 descr="Obraz zawierający tekst, niebo, budynek, zewnętrzne&#10;&#10;Opis wygenerowany automatycznie">
            <a:extLst>
              <a:ext uri="{FF2B5EF4-FFF2-40B4-BE49-F238E27FC236}">
                <a16:creationId xmlns:a16="http://schemas.microsoft.com/office/drawing/2014/main" id="{0F66A6FA-52D4-439D-968C-1644DDA477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216" y="3819588"/>
            <a:ext cx="3892613" cy="2574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A8A6886-C5DA-4E58-A45A-DEE1046B2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2500" y="287628"/>
            <a:ext cx="3873500" cy="809623"/>
          </a:xfrm>
          <a:prstGeom prst="rect">
            <a:avLst/>
          </a:prstGeom>
        </p:spPr>
      </p:pic>
      <p:pic>
        <p:nvPicPr>
          <p:cNvPr id="19" name="Ash - Mosaïque">
            <a:hlinkClick r:id="" action="ppaction://media"/>
            <a:extLst>
              <a:ext uri="{FF2B5EF4-FFF2-40B4-BE49-F238E27FC236}">
                <a16:creationId xmlns:a16="http://schemas.microsoft.com/office/drawing/2014/main" id="{DFF27A1D-E014-45CC-9AF9-5E2E1B95E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739" y="6046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7534621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30" y="0"/>
            <a:ext cx="465736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990" y="637763"/>
            <a:ext cx="3432746" cy="1415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300" b="1" dirty="0"/>
              <a:t>TABLET WRAZ</a:t>
            </a:r>
            <a:r>
              <a:rPr lang="pl-PL" sz="2300" b="1" dirty="0"/>
              <a:t>                       </a:t>
            </a:r>
            <a:r>
              <a:rPr lang="en-US" sz="2300" b="1" dirty="0"/>
              <a:t> Z OPROGRAMOWANIEM MÓWIK </a:t>
            </a:r>
            <a:endParaRPr lang="en-US" sz="23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990" y="2268980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CA496B2-2393-4962-9969-FE85DA7CB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37" y="5887334"/>
            <a:ext cx="7074540" cy="654396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FB20B56-AF3E-49B5-8E05-A9DA49DE23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48972" y="933955"/>
            <a:ext cx="4754880" cy="3566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C9F0016C-22D2-499B-AD87-CC83BAC0E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28937" y="2474868"/>
            <a:ext cx="3432799" cy="37396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l-PL" sz="2400" dirty="0">
                <a:effectLst/>
              </a:rPr>
              <a:t>Program </a:t>
            </a:r>
            <a:r>
              <a:rPr lang="en-US" sz="2400" dirty="0" err="1">
                <a:effectLst/>
              </a:rPr>
              <a:t>przeznaczony</a:t>
            </a:r>
            <a:r>
              <a:rPr lang="en-US" sz="2400" dirty="0">
                <a:effectLst/>
              </a:rPr>
              <a:t> </a:t>
            </a:r>
            <a:r>
              <a:rPr lang="pl-PL" sz="2400" dirty="0">
                <a:effectLst/>
              </a:rPr>
              <a:t>      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komunikacji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lang="en-US" sz="2400" dirty="0">
                <a:effectLst/>
              </a:rPr>
            </a:br>
            <a:r>
              <a:rPr lang="en-US" sz="2400" dirty="0" err="1">
                <a:effectLst/>
              </a:rPr>
              <a:t>alternatywnej</a:t>
            </a:r>
            <a:r>
              <a:rPr lang="en-US" sz="2400" dirty="0">
                <a:effectLst/>
              </a:rPr>
              <a:t> </a:t>
            </a:r>
            <a:r>
              <a:rPr lang="pl-PL" sz="2400" dirty="0">
                <a:effectLst/>
              </a:rPr>
              <a:t>                          </a:t>
            </a:r>
            <a:r>
              <a:rPr lang="en-US" sz="2400" dirty="0" err="1">
                <a:effectLst/>
              </a:rPr>
              <a:t>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wspomagającej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dla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osób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mających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problemy</a:t>
            </a:r>
            <a:r>
              <a:rPr lang="en-US" sz="2400" dirty="0">
                <a:effectLst/>
              </a:rPr>
              <a:t> 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z </a:t>
            </a:r>
            <a:r>
              <a:rPr lang="en-US" sz="2400" dirty="0" err="1">
                <a:effectLst/>
              </a:rPr>
              <a:t>porozumiewaniem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się</a:t>
            </a:r>
            <a:r>
              <a:rPr lang="en-US" sz="2400" dirty="0">
                <a:effectLst/>
              </a:rPr>
              <a:t> </a:t>
            </a:r>
            <a:r>
              <a:rPr lang="pl-PL" sz="2400" dirty="0"/>
              <a:t>               </a:t>
            </a:r>
            <a:r>
              <a:rPr lang="en-US" sz="2400" dirty="0">
                <a:effectLst/>
              </a:rPr>
              <a:t>za </a:t>
            </a:r>
            <a:r>
              <a:rPr lang="en-US" sz="2400" dirty="0" err="1">
                <a:effectLst/>
              </a:rPr>
              <a:t>pomocą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mowy</a:t>
            </a:r>
            <a:r>
              <a:rPr lang="pl-PL" sz="2400" dirty="0">
                <a:effectLst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88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>
                <a:solidFill>
                  <a:schemeClr val="bg1"/>
                </a:solidFill>
              </a:rPr>
              <a:t>ODTWARZACZE DŹWIĘKU –  POCKETBOOK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295400" y="2288833"/>
            <a:ext cx="4800600" cy="371157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Pozwala na odtwarzanie książek oraz czasopism z wyspecjalizowanych bibliotek dla osób z różnymi niepełnosprawnościami.</a:t>
            </a:r>
          </a:p>
          <a:p>
            <a:r>
              <a:rPr lang="en-US" sz="2000">
                <a:solidFill>
                  <a:schemeClr val="bg1"/>
                </a:solidFill>
              </a:rPr>
              <a:t>EFEKT: stymulacja słuchowa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2F3E10D-1D10-43C6-A196-55A27F646D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645193" y="360169"/>
            <a:ext cx="3588640" cy="26914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1BFA79F-ECCA-4F0F-AA6C-BE7715713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66" y="5807142"/>
            <a:ext cx="6858588" cy="6344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CBCA622-BA4C-4E1E-B6D2-BDFD020AF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07121" y="3762634"/>
            <a:ext cx="3536175" cy="286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wipe/>
      </p:transition>
    </mc:Choice>
    <mc:Fallback xmlns=""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C4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181CCBE-32A9-467D-BB7C-ED5286D7B3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723454" y="362864"/>
            <a:ext cx="3953924" cy="259238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DEE7411-6F70-464C-8CE0-066D9047CB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723454" y="3358271"/>
            <a:ext cx="3920685" cy="259238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AF35EC7-5FC4-4DBC-8AC7-A173ECD8B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012" y="6161008"/>
            <a:ext cx="7520329" cy="55210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1629" y="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07950" marR="107950" algn="ctr">
              <a:spcAft>
                <a:spcPts val="1000"/>
              </a:spcAft>
            </a:pPr>
            <a:br>
              <a:rPr lang="en-US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SKALA INTELIGENCJI STANFORD – BINET – 5 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787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6740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C6E8597-0CCE-4A8A-9326-AA52691A1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E78FE76E-DF1D-420B-957F-8ECE93C0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CF2F61F0-9758-4DEF-AC08-7B00F04A4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7289" y="1487285"/>
            <a:ext cx="4220967" cy="17170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R="107950">
              <a:spcAft>
                <a:spcPts val="1000"/>
              </a:spcAft>
            </a:pPr>
            <a:br>
              <a:rPr lang="en-US" sz="2600" b="1" dirty="0">
                <a:solidFill>
                  <a:schemeClr val="bg1"/>
                </a:solidFill>
                <a:effectLst/>
              </a:rPr>
            </a:br>
            <a:r>
              <a:rPr lang="en-US" sz="2600" b="1" dirty="0">
                <a:solidFill>
                  <a:schemeClr val="bg1"/>
                </a:solidFill>
                <a:effectLst/>
              </a:rPr>
              <a:t>LAPTOP DELL INSPIRON</a:t>
            </a:r>
            <a:br>
              <a:rPr lang="en-US" sz="2600" dirty="0">
                <a:solidFill>
                  <a:schemeClr val="bg1"/>
                </a:solidFill>
                <a:effectLst/>
              </a:rPr>
            </a:br>
            <a:br>
              <a:rPr lang="en-US" sz="2600" dirty="0">
                <a:solidFill>
                  <a:schemeClr val="bg1"/>
                </a:solidFill>
                <a:effectLst/>
              </a:rPr>
            </a:b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235064B-69F2-4068-8715-C8D2D32C0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395" y="5924661"/>
            <a:ext cx="6668211" cy="61681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96C69ED-3C5F-41A8-80F7-FDE084B28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290" y="3428999"/>
            <a:ext cx="4075054" cy="27412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228FD71-DAA3-4933-BB06-B635D19AA7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853909" y="1260581"/>
            <a:ext cx="4051459" cy="32359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3092603-53CD-4159-A5CD-936A647DA6C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257" y="3089750"/>
            <a:ext cx="4261087" cy="31281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73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cover/>
      </p:transition>
    </mc:Choice>
    <mc:Fallback xmlns="">
      <p:transition spd="slow" advClick="0" advTm="4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035218F-E0BA-4420-A765-424150E7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708" y="5790093"/>
            <a:ext cx="6299543" cy="582709"/>
          </a:xfrm>
          <a:prstGeom prst="rect">
            <a:avLst/>
          </a:prstGeom>
        </p:spPr>
      </p:pic>
      <p:pic>
        <p:nvPicPr>
          <p:cNvPr id="9" name="Symbol zastępczy zawartości 8" descr="Obraz zawierający tekst&#10;&#10;Opis wygenerowany automatycznie">
            <a:extLst>
              <a:ext uri="{FF2B5EF4-FFF2-40B4-BE49-F238E27FC236}">
                <a16:creationId xmlns:a16="http://schemas.microsoft.com/office/drawing/2014/main" id="{8B8A1520-2D22-47C1-88EE-E883C56D2E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123590" y="457062"/>
            <a:ext cx="4214094" cy="3160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B5F0CF1-651B-4D1A-8FA8-2FD467993D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3508" y="457062"/>
            <a:ext cx="3822553" cy="3172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3D97D8B-CFC5-431A-AA32-93C4522A6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9264" y="4535424"/>
            <a:ext cx="3685032" cy="14996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 b="1">
                <a:solidFill>
                  <a:schemeClr val="bg1"/>
                </a:solidFill>
                <a:effectLst/>
              </a:rPr>
              <a:t>TABLETY WRAZ ZE SPECJALISTYCZNYM OPROGRAMOWANIEM</a:t>
            </a: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0ACFB6E-02FF-4A1E-ADD0-11D19CCBD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4920" y="4535423"/>
            <a:ext cx="4930626" cy="15861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EduSensus Spektrum Autyzmu Pro + tablet oraz przewodnik metodyczny. 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1EAA54-AC0A-4AEF-ACE5-B1DD3DC8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821439"/>
            <a:ext cx="1128382" cy="847206"/>
            <a:chOff x="8183879" y="1000124"/>
            <a:chExt cx="1562267" cy="1172973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57EE6F04-B543-44E1-BA29-3DD44C5AE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D5559A4F-CFAC-4ECC-B04A-670D559B9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D2858417-57C7-42FD-AD2D-B4181DA7B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733" y="5737121"/>
            <a:ext cx="705368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57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FB4151-550D-401A-AAE1-21E420AE0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550" y="691283"/>
            <a:ext cx="503478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 err="1"/>
              <a:t>Moc</a:t>
            </a:r>
            <a:r>
              <a:rPr lang="en-US" b="1" dirty="0"/>
              <a:t> </a:t>
            </a:r>
            <a:r>
              <a:rPr lang="en-US" b="1" dirty="0" err="1"/>
              <a:t>Emocji</a:t>
            </a:r>
            <a:endParaRPr lang="en-US" dirty="0"/>
          </a:p>
        </p:txBody>
      </p:sp>
      <p:sp>
        <p:nvSpPr>
          <p:cNvPr id="200" name="Freeform: Shape 10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Freeform: Shape 12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9C9B626-6FB5-46F4-B4E2-3FC9278FF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189" y="5907818"/>
            <a:ext cx="6399505" cy="591955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D172E6F-7CC5-4F9C-B0ED-3BA448A454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0166" y="691283"/>
            <a:ext cx="4135901" cy="4344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1BB2A8F-C4ED-448B-9AAF-9E89AD735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2549" y="2367907"/>
            <a:ext cx="5034784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107950" indent="0">
              <a:spcAft>
                <a:spcPts val="1000"/>
              </a:spcAft>
              <a:buNone/>
            </a:pPr>
            <a:r>
              <a:rPr lang="en-US" sz="2400" dirty="0">
                <a:effectLst/>
              </a:rPr>
              <a:t>Program </a:t>
            </a:r>
            <a:r>
              <a:rPr lang="en-US" sz="2400" dirty="0" err="1">
                <a:effectLst/>
              </a:rPr>
              <a:t>pomaga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przede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wszystkim</a:t>
            </a:r>
            <a:r>
              <a:rPr lang="en-US" sz="2400" dirty="0">
                <a:effectLst/>
              </a:rPr>
              <a:t> </a:t>
            </a:r>
            <a:r>
              <a:rPr lang="pl-PL" sz="2400" dirty="0">
                <a:effectLst/>
              </a:rPr>
              <a:t>          </a:t>
            </a:r>
            <a:r>
              <a:rPr lang="en-US" sz="2400" dirty="0">
                <a:effectLst/>
              </a:rPr>
              <a:t>w </a:t>
            </a:r>
            <a:r>
              <a:rPr lang="en-US" sz="2400" dirty="0" err="1">
                <a:effectLst/>
              </a:rPr>
              <a:t>rozwijaniu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kompetencji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społecznych</a:t>
            </a:r>
            <a:r>
              <a:rPr lang="en-US" sz="2400" dirty="0">
                <a:effectLst/>
              </a:rPr>
              <a:t>                        </a:t>
            </a:r>
            <a:r>
              <a:rPr lang="en-US" sz="2400" dirty="0" err="1">
                <a:effectLst/>
              </a:rPr>
              <a:t>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emocjonalnych</a:t>
            </a:r>
            <a:r>
              <a:rPr lang="en-US" sz="2400" dirty="0">
                <a:effectLst/>
              </a:rPr>
              <a:t>.</a:t>
            </a:r>
            <a:endParaRPr lang="pl-PL" sz="2400" dirty="0">
              <a:effectLst/>
            </a:endParaRPr>
          </a:p>
          <a:p>
            <a:pPr marL="0" marR="107950" indent="0">
              <a:spcAft>
                <a:spcPts val="1000"/>
              </a:spcAft>
              <a:buNone/>
            </a:pPr>
            <a:endParaRPr lang="en-US" sz="2400" dirty="0">
              <a:effectLst/>
            </a:endParaRPr>
          </a:p>
          <a:p>
            <a:pPr marL="0" marR="107950" indent="0">
              <a:spcAft>
                <a:spcPts val="1000"/>
              </a:spcAft>
              <a:buNone/>
            </a:pPr>
            <a:r>
              <a:rPr lang="en-US" sz="2400" b="1" dirty="0">
                <a:effectLst/>
              </a:rPr>
              <a:t>EFEKT: </a:t>
            </a:r>
            <a:r>
              <a:rPr lang="en-US" sz="2400" dirty="0" err="1">
                <a:effectLst/>
              </a:rPr>
              <a:t>stymulacja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rozwoju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społeczno</a:t>
            </a:r>
            <a:r>
              <a:rPr lang="en-US" sz="2400" dirty="0">
                <a:effectLst/>
              </a:rPr>
              <a:t> - </a:t>
            </a:r>
            <a:r>
              <a:rPr lang="en-US" sz="2400" dirty="0" err="1">
                <a:effectLst/>
              </a:rPr>
              <a:t>emocjonalnego</a:t>
            </a:r>
            <a:endParaRPr lang="en-US" sz="2400" dirty="0">
              <a:effectLst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62859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B160AD-17E8-4CD3-9587-167F283F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28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PROGRAM ROZWIJANIA UMIEJĘTNOŚCI POSŁUGIWANIA SIĘ WZROKIEM</a:t>
            </a:r>
            <a:endParaRPr lang="en-US" sz="280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20DEF6C-0FB0-405C-9C37-C912B6819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322" y="2170870"/>
            <a:ext cx="5707565" cy="4155713"/>
          </a:xfrm>
        </p:spPr>
        <p:txBody>
          <a:bodyPr vert="horz" lIns="91440" tIns="45720" rIns="91440" bIns="45720" rtlCol="0">
            <a:normAutofit/>
          </a:bodyPr>
          <a:lstStyle/>
          <a:p>
            <a:pPr marL="228600" marR="107950" lvl="0" fontAlgn="auto">
              <a:spcBef>
                <a:spcPts val="100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Program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służy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do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przeprowadzanie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funkcjonalnej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diagnozy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możliwości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wzrokowych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oraz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do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rozwijania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umiejętności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posługiwania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się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wzrokiem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  <a:endParaRPr kumimoji="0" lang="pl-PL" sz="2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107950" lvl="0" fontAlgn="auto">
              <a:spcBef>
                <a:spcPts val="1000"/>
              </a:spcBef>
              <a:spcAft>
                <a:spcPts val="1000"/>
              </a:spcAft>
              <a:buClrTx/>
              <a:buSzTx/>
              <a:tabLst/>
              <a:defRPr/>
            </a:pPr>
            <a:endParaRPr kumimoji="0" lang="en-US" sz="2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107950" lvl="0" indent="0" fontAlgn="auto">
              <a:spcBef>
                <a:spcPts val="1000"/>
              </a:spcBef>
              <a:spcAft>
                <a:spcPts val="1000"/>
              </a:spcAft>
              <a:buClrTx/>
              <a:buSzTx/>
              <a:buNone/>
              <a:tabLst/>
              <a:defRPr/>
            </a:pP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EFEKT: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rozwijanie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umiejętności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posługiwania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się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wzrokiem</a:t>
            </a:r>
            <a:endParaRPr kumimoji="0" lang="en-US" sz="2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endParaRPr lang="en-US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F8B379D-31CE-459D-A859-E574A8B5B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95" y="5955258"/>
            <a:ext cx="8028626" cy="742649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7AD2E68-EECA-481B-B1D2-0D88CFD5B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47" y="246090"/>
            <a:ext cx="3621506" cy="27161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EA74598-1A9C-4E2A-A4D7-28659A48BB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7688607" y="3315319"/>
            <a:ext cx="3958262" cy="26399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41371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697B65-242F-479B-A27B-0444839A3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634" y="568462"/>
            <a:ext cx="503478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BLAT LED </a:t>
            </a:r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A9AE1EB-89CD-4300-9B1C-83CCC558D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470" y="5794745"/>
            <a:ext cx="7768617" cy="718598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199F9AE-F32B-4414-A08C-E1ED6AA544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23480" y="344657"/>
            <a:ext cx="3614802" cy="48197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0B4E8AE-1144-43CE-9771-6CCC9F857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9840" y="2249628"/>
            <a:ext cx="5591206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107950">
              <a:spcAft>
                <a:spcPts val="1000"/>
              </a:spcAft>
            </a:pPr>
            <a:r>
              <a:rPr lang="en-US" sz="2400" b="1" dirty="0">
                <a:effectLst/>
              </a:rPr>
              <a:t> </a:t>
            </a:r>
            <a:r>
              <a:rPr lang="en-US" sz="2400" dirty="0" err="1">
                <a:effectLst/>
              </a:rPr>
              <a:t>Podświetlany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stolik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umożliwia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wspólną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doskonałą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zabawę</a:t>
            </a:r>
            <a:r>
              <a:rPr lang="en-US" sz="2400" dirty="0">
                <a:effectLst/>
              </a:rPr>
              <a:t>   </a:t>
            </a:r>
            <a:r>
              <a:rPr lang="en-US" sz="2400" dirty="0" err="1">
                <a:effectLst/>
              </a:rPr>
              <a:t>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ćwiczenie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zmysłów</a:t>
            </a:r>
            <a:r>
              <a:rPr lang="en-US" sz="2400" dirty="0">
                <a:effectLst/>
              </a:rPr>
              <a:t>.</a:t>
            </a:r>
            <a:endParaRPr lang="pl-PL" sz="2400" dirty="0">
              <a:effectLst/>
            </a:endParaRPr>
          </a:p>
          <a:p>
            <a:pPr marL="0" marR="107950">
              <a:spcAft>
                <a:spcPts val="1000"/>
              </a:spcAft>
            </a:pPr>
            <a:endParaRPr lang="en-US" sz="2400" dirty="0">
              <a:effectLst/>
            </a:endParaRPr>
          </a:p>
          <a:p>
            <a:pPr marL="0" marR="107950" indent="0">
              <a:spcAft>
                <a:spcPts val="1000"/>
              </a:spcAft>
              <a:buNone/>
            </a:pPr>
            <a:r>
              <a:rPr lang="en-US" sz="2400" b="1" dirty="0">
                <a:effectLst/>
              </a:rPr>
              <a:t>EFEKT: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ćwiczenie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zmysłów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nauka</a:t>
            </a:r>
            <a:r>
              <a:rPr lang="en-US" sz="2400" dirty="0">
                <a:effectLst/>
              </a:rPr>
              <a:t>  </a:t>
            </a:r>
            <a:r>
              <a:rPr lang="en-US" sz="2400" dirty="0" err="1">
                <a:effectLst/>
              </a:rPr>
              <a:t>mieszania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kolorów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nakładając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na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siebie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transparentne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kolorowe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okienka</a:t>
            </a:r>
            <a:endParaRPr lang="en-US" sz="2400" dirty="0">
              <a:effectLst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11010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wheel spokes="1"/>
      </p:transition>
    </mc:Choice>
    <mc:Fallback xmlns="">
      <p:transition spd="slow" advClick="0" advTm="4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0D345CA-2DF3-4444-BC4A-AF44600E5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Look to Learn 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72667D5-3782-4F94-90F6-76A5AA49B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668" y="2288833"/>
            <a:ext cx="5725332" cy="3711571"/>
          </a:xfrm>
        </p:spPr>
        <p:txBody>
          <a:bodyPr vert="horz" lIns="91440" tIns="45720" rIns="91440" bIns="45720" rtlCol="0">
            <a:normAutofit/>
          </a:bodyPr>
          <a:lstStyle/>
          <a:p>
            <a:pPr marL="107950" marR="107950" algn="just">
              <a:spcAft>
                <a:spcPts val="10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</a:rPr>
              <a:t>oprogramowanie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dzięki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temu</a:t>
            </a:r>
            <a:r>
              <a:rPr lang="en-US" sz="2000" dirty="0">
                <a:solidFill>
                  <a:schemeClr val="bg1"/>
                </a:solidFill>
                <a:effectLst/>
              </a:rPr>
              <a:t> Look to Learn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staje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się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niewyczerpanym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źródłem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kreatywnej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zabawy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opartej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na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najbardziej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dla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dziecka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motywującym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materiale</a:t>
            </a:r>
            <a:r>
              <a:rPr lang="en-US" sz="2000" dirty="0">
                <a:solidFill>
                  <a:schemeClr val="bg1"/>
                </a:solidFill>
                <a:effectLst/>
              </a:rPr>
              <a:t>. W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skład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oprogramowania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wchodzi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również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narzędzie</a:t>
            </a:r>
            <a:r>
              <a:rPr lang="en-US" sz="2000" dirty="0">
                <a:solidFill>
                  <a:schemeClr val="bg1"/>
                </a:solidFill>
                <a:effectLst/>
              </a:rPr>
              <a:t> do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analizy</a:t>
            </a:r>
            <a:r>
              <a:rPr lang="en-US" sz="2000" dirty="0">
                <a:solidFill>
                  <a:schemeClr val="bg1"/>
                </a:solidFill>
                <a:effectLst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które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świetnie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obrazuje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proces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nabywania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nowych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umiejętności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pl-PL" sz="2000" dirty="0">
                <a:solidFill>
                  <a:schemeClr val="bg1"/>
                </a:solidFill>
                <a:effectLst/>
              </a:rPr>
              <a:t>                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i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doskonalenia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precyzji</a:t>
            </a:r>
            <a:r>
              <a:rPr lang="en-US" sz="2000" dirty="0">
                <a:solidFill>
                  <a:schemeClr val="bg1"/>
                </a:solidFill>
                <a:effectLst/>
              </a:rPr>
              <a:t>.</a:t>
            </a:r>
          </a:p>
          <a:p>
            <a:pPr marL="0" marR="107950" indent="0">
              <a:spcAft>
                <a:spcPts val="1000"/>
              </a:spcAft>
              <a:buNone/>
            </a:pPr>
            <a:r>
              <a:rPr lang="en-US" sz="2000" b="1" dirty="0">
                <a:solidFill>
                  <a:schemeClr val="bg1"/>
                </a:solidFill>
                <a:effectLst/>
              </a:rPr>
              <a:t>EFEKT: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nabywanie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nowych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umiejętności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oraz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doskonalenie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nowych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precyzji</a:t>
            </a:r>
            <a:endParaRPr lang="en-US" sz="2000" dirty="0">
              <a:solidFill>
                <a:schemeClr val="bg1"/>
              </a:solidFill>
              <a:effectLst/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E6AA9DD-0264-467C-B2FC-C82A9CEC42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645193" y="360169"/>
            <a:ext cx="3588640" cy="26914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24E952D-368E-4418-8649-AF1DE7B11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12" y="5809968"/>
            <a:ext cx="7285592" cy="67391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F814684-D02F-44E8-A6DD-0E0C08984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58003" y="4042025"/>
            <a:ext cx="2981526" cy="22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2F56262-A571-43D0-99FD-F7A69359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270" y="368625"/>
            <a:ext cx="4974771" cy="1403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1">
                <a:solidFill>
                  <a:schemeClr val="bg1"/>
                </a:solidFill>
              </a:rPr>
              <a:t>PROJEKTOR AURA LED + ZEDSTAW TARCZ OBROTOWYCH </a:t>
            </a:r>
            <a:endParaRPr lang="en-US" sz="310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C7DD97-49DC-4BFD-951D-CFF51B976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141571" y="70488"/>
            <a:ext cx="3501861" cy="3501861"/>
            <a:chOff x="4690043" y="291695"/>
            <a:chExt cx="3055711" cy="305571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7DCFDCC-147C-40CA-BFDF-2848A4297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F8CA31-10D7-4B78-877D-2D21FBE55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6786CF-68E6-476D-909E-8522718B7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057" y="3240578"/>
            <a:ext cx="3297290" cy="3297290"/>
            <a:chOff x="4690043" y="291695"/>
            <a:chExt cx="3055711" cy="305571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6D8E882-7D0E-42D7-99C8-D4865D7DA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5F1597-6BCF-45F1-9AC9-B142DD476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30573"/>
            <a:ext cx="3483100" cy="34831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0828" y="1091857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Obraz 5">
            <a:extLst>
              <a:ext uri="{FF2B5EF4-FFF2-40B4-BE49-F238E27FC236}">
                <a16:creationId xmlns:a16="http://schemas.microsoft.com/office/drawing/2014/main" id="{37503392-1DE8-45D3-BFED-2644FB423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369" y="5769329"/>
            <a:ext cx="7374939" cy="68218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93" y="3195231"/>
            <a:ext cx="3281677" cy="3281677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8FFEE60-5D87-4549-A795-4A2237A824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581352" y="766591"/>
            <a:ext cx="2318835" cy="2011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9" name="Graphic 4">
            <a:extLst>
              <a:ext uri="{FF2B5EF4-FFF2-40B4-BE49-F238E27FC236}">
                <a16:creationId xmlns:a16="http://schemas.microsoft.com/office/drawing/2014/main" id="{A04977CB-3825-471A-A590-C57F8C350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97585" y="3139252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B4B4814-3BFD-418E-B5B6-9DC3E0023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B775DC1-0C03-424C-81DD-0B63736424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DA07F5D-1F32-483C-8A98-9849D780D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7A913DD-4597-42B1-9728-4127E83A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09FBB02-BC59-4864-8DBC-B2B2BD52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BD87CAE-98EF-4EA4-B739-3304AB75B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A313AD8-2CA9-4181-84FF-A4EA106FB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0E1FD27-6078-4DDB-85A5-EF3282363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B87154F-1C33-4D96-AD0F-41A911079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9F7C24D-DA96-4B69-9D48-11ED65981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C3BFF-8D2C-4191-AA89-4B5F07B59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30851AC-DB18-4C88-A8A2-449F772E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A0FBDE6-61C6-4EAD-BEF2-895D802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A861D3C-5355-4A4A-A875-EC40751A7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98E573C-00D7-4371-9CE5-C72044BC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B74B55B-C24A-4F7B-80B0-59E86E989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61FF18D-542A-4DA3-B579-046996571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5CD3040-DA11-4096-9ECA-0547EB296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DBF68E6-70DC-4C9B-9E36-54DADF5D8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1A82FA5-7042-42C0-82C9-8068C36A6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F1F1E10-43A7-49C1-9611-E52FB1BF5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50A35C-3618-4456-8580-7687EDA43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4013BD1-ADEE-4116-8B16-8C5FB3B01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41350A0-245D-42A9-911D-82D77BC3D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8734813-52CA-4809-A0E0-348308DC4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626E127-926A-4623-B87E-6944AA8F4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ADDE53E-0E40-4853-BCF0-9B152D6A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13F1249-54EA-428F-AE2E-A0579B409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52C80D7-048D-4658-A5FE-B698CC4E4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A82C20A-8FDC-4735-9608-AD288081F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FB7CA94-32F3-403F-9F2B-1E2F701EE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066606C-4588-4163-AD08-3AC14040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8565D18-023F-46E0-B825-199BFEAD6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F96FBB7-2ED0-47E0-9016-421EC9D3D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CFFB9F2-9F7C-43A4-A9E6-1EE70C00B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421F39C-6A35-4CF1-8E72-2A897C1F8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DA5561C-BFBA-4EA2-8A59-2910A2CDF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9F79817-A1A8-459C-A1DA-1639CC4EF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30C5931-2980-4D21-A6AF-33BBB2B4A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130F5F5-6F7C-41EE-8CBB-1D0839C6F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71993A-EC69-4341-90B1-F23F6EA5A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56C4EAD-EE30-43C6-99BC-D4CB4EE9E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0981292-8C2D-477F-BFC1-A0C971DE4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EB673EB-AAA5-41CD-BD9E-19C05381C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F0F0673-73C3-44AE-9E98-EE65ADB27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08B8D8-11C7-4C6B-9642-2AAD37E24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F2F92D7-98B0-4E76-B8C6-AADDDBFCC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EC8DDD7-9501-4B67-9C31-6D5930A2B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7BD5C40-C542-47FD-9C2B-EE136CB979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4CE941A-9B71-4C39-B230-20A18D89B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718F172-45D8-46D9-A359-D8A51BE64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51EDA59-37F4-47C4-9579-A4EE16156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CF25555-9B27-45F5-BDE8-EC65FC7B9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18D4CBF-5079-4BCF-996F-48C5BD1DC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99F779A-FDDF-4E15-A19E-D734C95A5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8510558-1546-41C7-819E-0C4056E54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371F762-3D9D-459C-AC86-3183843A4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DECEFE0-53BB-47FB-97D7-AE0B0E319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D7521B5-463A-40A3-BE61-B1CAE3307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A3596C1-0483-4496-8755-DB608479D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9261538-C799-4246-B1B3-B3F5B09A0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FDE36D9-78E7-44D9-BC0F-1BAFDE5B3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B9D93E5-4ECA-4C24-9FF6-AC8133427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4C35E97-1F66-4BFD-AE92-7EBC84F1D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6BF299A-A3D1-430D-80FF-B080C6FC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E7CF736-D3DE-4C5E-AA1F-DC4C8AA3A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396DF6B-432E-4903-B1AA-D3531FF8A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ECDFD65-3965-4589-A4C2-16510946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A8C54E5-84FF-4F13-AA46-FED8E8DADB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ECA2236-A9B4-439E-9BAB-56AE965F6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441778-3D1A-4F75-A5A1-7214DAFB1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B9AA094-8F15-4A0C-AA38-346BD5DDC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19958CA-594A-4498-84BE-F61BFC580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DFCE354-2B72-4480-97DE-E882906FD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C973E6C-6BC5-4FF1-8ECA-861597312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64FCB3C-7129-40FC-B584-150E5E62F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211C60F-B3FE-47DD-BD11-D33173634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0D3EA065-68A6-4DD0-99BA-645480D4A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B6AC294-B9BA-4C59-B08A-53548D610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5F31034-2EF3-4F10-85B8-454316F2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A87A0E7-AF0B-4A66-AFF6-689E7D388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D8E5EAF-B0C7-4E80-92EF-0209B4FE7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FAA01C3F-AD71-4F07-8664-821309948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30EC962-F7C8-4F17-A8EB-8EC64ADEF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FA0DA527-FFEF-4AB6-B38F-FDF228D5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AB5776C-CF29-46E0-9A73-03A318AE6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5572D84-640D-47CC-A862-6DCF1A73E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F9CD199-6195-4F64-9E22-94AD9D760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5BC72FF-17EE-425A-B62A-2E024A6D7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6F3AB89-E7FF-4C05-9243-32DF9B4DF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ABD659D-3754-4F63-9C8D-54AB1549E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9DF2EF3-55C8-4745-9F55-24B60215D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3C67022-CC78-4114-891A-C34637A61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0F93252-C331-4CBB-B4F8-6B12B3903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F4537F3-EDF5-4626-AFBE-4488E0140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848604B-6F7A-4A76-96F8-6B7BE1FE8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3D47B0C-A018-4B2C-898B-2391FC845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3DD4A89-CBC7-4BEE-AF16-D76807C08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E63C3831-F632-40D9-84E9-FEDA73C6B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5D39FEFA-CF2D-47D2-A180-417199AE8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987F2FB4-CAFE-4018-A06E-5BAB572FF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C990CED-1FA9-4850-8469-146002770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5BF6636-258D-497B-ABBF-1813F114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7D9B40C-72EA-4EFC-B711-9F7828061E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454702A9-BABD-4005-8B4D-991D3CFBE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E860B77-3AB6-46A1-9CE3-37D976AF4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292ABAA7-B221-4C32-8F87-ABBAE21ADA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1D416EA-36C9-4DC6-A012-0C0F3FDF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7F4DF81-59CD-4438-AA36-8F1BCCF97A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7C64A27-32D1-40C4-B94F-1093B6DE6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797AB82-41AF-4856-AFC1-222C6DBC7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0C1D340-365C-4212-A0FE-D7D06095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493915A-115F-4720-86A4-853B73230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B7C4C77-1BED-4D31-8452-96E6F6B2A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8B04703-29C2-4A3B-AF19-7434D788E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6557C845-906D-43D8-92DE-72EF46068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5858061-043C-4334-BFCE-D9F77366A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5B825429-701A-43D0-83FA-2AF61D842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A633109C-AACA-40CF-B41E-488FD4884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7558F3F-5D90-45F4-AA12-07ED3A519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51DD258-CE67-424A-BF5B-AFFA82B56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400BE62-7130-4D75-B3AB-AA78B022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22DE0A40-C470-4BF2-86BE-950D01B0C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D0A8776-E748-4D71-999B-FF5213CB4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868C751-1379-453B-AC78-C61BCDFD7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B5E0827-B184-45E4-BE8A-A6E9B4456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528E9365-B34E-471B-B5F5-7D7AA0226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E32C453C-483A-468F-8AE5-9653EE06C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8206E38D-8DBE-4126-8CAC-F737F5835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D5D9B69-81D5-4D7D-875B-4E07EC457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E5212BDC-A49B-4150-8C9A-BFD08D9E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D8A2BE4D-B38F-4C4C-A82F-FABB3DE99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94EFD994-9359-4615-BFA9-DFCC942FE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205EAC6-6E11-4106-A079-7E9F2F62C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EDDCF5F4-CA05-4922-AF4B-F9629D6F3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09113CF3-AB25-42A2-8DE0-735C1F40C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FB5092A3-B3FA-4AC8-82C3-FA386B848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8F8F5D2-8958-4ED5-94E8-B4AB9F442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7D2E7CC-7DFE-42C8-9E78-44777D7B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E57A90F-A41A-4C97-8EA3-ADD911EDD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B9C217A0-4087-4422-8635-C74D0B13A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C0E89CF-75CB-4D42-9E44-ADF284D84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564F9F3-0D82-4874-9440-38F3AF917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E318789-20ED-497A-AFEB-3280B07AB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F2256C04-2807-49A4-93C3-95542421D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14FBD6ED-2E68-4F38-BF88-DC75DAECA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F7BF2B0-9477-4227-9CDB-98E8AF7C1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7B6B9DAA-B992-45AD-A992-9CDFB41B9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8DE418D1-D67F-4FD8-BA49-CC986A712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39AB1E1F-243A-489C-8753-69078993E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F5E4BFF9-A8A8-4B08-AC59-228B81E02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D3D80DFA-96DF-4CD6-B136-557368FF3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1ED3E86E-8BEE-463D-A646-180ABD21F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DD483A5-049C-4EBA-B2D1-910117903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1116FEF0-D89A-43D8-B160-04E86A39F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17D6EEA-1BB1-4EC1-87B7-2CAFBE348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EBD1224-D8F1-4976-BE1F-B4ABB071A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DEBB9B87-CACC-4819-BEFA-C8A0C1AF2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5259DF1F-DEAD-492D-AFEE-BA7BB1A7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3573A36-F1A6-4532-829C-AE49B7CE2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F1A8D26A-350C-45FE-AA87-4AC5C0568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5044A982-3E0F-4D17-9104-27E2D2D2F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68EB580A-7544-41A1-AE10-5C52B00FB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65DBF4F2-4158-4DA7-AF14-7F9DDF07B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F43513B1-0D48-4482-AA4E-2046DE585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AC04BF60-8F64-4663-A8B4-D8BC1943B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B9A4999-4058-4260-B3D7-A8B6C1361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99FCBE72-DC7B-42FD-B59A-E1714802EA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2FC3A23A-4EDB-4DD4-B293-746E0255A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F53526F-9966-4CC5-AD36-7DCAFD0B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4740" y="1958550"/>
            <a:ext cx="5447301" cy="3810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R="107950">
              <a:spcAft>
                <a:spcPts val="1000"/>
              </a:spcAft>
            </a:pPr>
            <a:r>
              <a:rPr lang="en-US" sz="2600" dirty="0" err="1">
                <a:solidFill>
                  <a:schemeClr val="bg1"/>
                </a:solidFill>
                <a:effectLst/>
              </a:rPr>
              <a:t>Zestaw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pobudzają</a:t>
            </a:r>
            <a:r>
              <a:rPr lang="en-US" sz="2600" dirty="0">
                <a:solidFill>
                  <a:schemeClr val="bg1"/>
                </a:solidFill>
                <a:effectLst/>
              </a:rPr>
              <a:t> one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zmysł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wzroku</a:t>
            </a:r>
            <a:r>
              <a:rPr lang="en-US" sz="2600" dirty="0">
                <a:solidFill>
                  <a:schemeClr val="bg1"/>
                </a:solidFill>
                <a:effectLst/>
              </a:rPr>
              <a:t>,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ćwiczą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spostrzegawczość</a:t>
            </a:r>
            <a:r>
              <a:rPr lang="pl-PL" sz="2600" dirty="0">
                <a:solidFill>
                  <a:schemeClr val="bg1"/>
                </a:solidFill>
                <a:effectLst/>
              </a:rPr>
              <a:t>           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i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koncentrację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uwagi</a:t>
            </a:r>
            <a:r>
              <a:rPr lang="en-US" sz="2600" dirty="0">
                <a:solidFill>
                  <a:schemeClr val="bg1"/>
                </a:solidFill>
                <a:effectLst/>
              </a:rPr>
              <a:t>.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Tarcze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są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znakomitym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uzupełnieniem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sprzętów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znajdujących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się</a:t>
            </a:r>
            <a:r>
              <a:rPr lang="en-US" sz="2600" dirty="0">
                <a:solidFill>
                  <a:schemeClr val="bg1"/>
                </a:solidFill>
                <a:effectLst/>
              </a:rPr>
              <a:t> w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sali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doświadczania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świata</a:t>
            </a:r>
            <a:r>
              <a:rPr lang="en-US" sz="2600" dirty="0">
                <a:solidFill>
                  <a:schemeClr val="bg1"/>
                </a:solidFill>
                <a:effectLst/>
              </a:rPr>
              <a:t>.</a:t>
            </a:r>
          </a:p>
          <a:p>
            <a:pPr marL="0" marR="107950" indent="0">
              <a:spcAft>
                <a:spcPts val="1000"/>
              </a:spcAft>
              <a:buNone/>
            </a:pPr>
            <a:r>
              <a:rPr lang="en-US" sz="2600" b="1" dirty="0">
                <a:solidFill>
                  <a:schemeClr val="bg1"/>
                </a:solidFill>
                <a:effectLst/>
              </a:rPr>
              <a:t>EFEKT: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pobudza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zmysły</a:t>
            </a:r>
            <a:r>
              <a:rPr lang="en-US" sz="2600" dirty="0">
                <a:solidFill>
                  <a:schemeClr val="bg1"/>
                </a:solidFill>
                <a:effectLst/>
              </a:rPr>
              <a:t>,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poprawia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spostrzegawczość</a:t>
            </a:r>
            <a:r>
              <a:rPr lang="pl-PL" sz="2600" dirty="0">
                <a:solidFill>
                  <a:schemeClr val="bg1"/>
                </a:solidFill>
                <a:effectLst/>
              </a:rPr>
              <a:t> 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i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koncentrację</a:t>
            </a:r>
            <a:r>
              <a:rPr lang="en-US" sz="2600" dirty="0">
                <a:solidFill>
                  <a:schemeClr val="bg1"/>
                </a:solidFill>
                <a:effectLst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</a:rPr>
              <a:t>uwagi</a:t>
            </a:r>
            <a:endParaRPr lang="en-US" sz="2600" dirty="0">
              <a:solidFill>
                <a:schemeClr val="bg1"/>
              </a:solidFill>
              <a:effectLst/>
            </a:endParaRPr>
          </a:p>
          <a:p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D3197FB4-D692-4571-A740-B3DCC6720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98" y="3863700"/>
            <a:ext cx="2441047" cy="1830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582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708407-D01D-4E57-8998-FF799DBC3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C5CFFD-99CD-4770-A3E7-AC4201722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380" y="1231144"/>
            <a:ext cx="3897488" cy="2663688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tabLst/>
              <a:defRPr/>
            </a:pPr>
            <a:br>
              <a:rPr kumimoji="0" lang="pl-PL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pl-PL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Specjalistyczne Centrum Wsparcia Edukacji Włączającej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SCWEW SKARŻYSKO-KAMIENNA</a:t>
            </a:r>
            <a:br>
              <a:rPr kumimoji="0" lang="pl-PL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pl-PL" sz="2100" dirty="0">
              <a:solidFill>
                <a:schemeClr val="bg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B86A593-84D5-4911-A159-FBE7EECDA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290" y="4532243"/>
            <a:ext cx="3300457" cy="1256307"/>
          </a:xfrm>
        </p:spPr>
        <p:txBody>
          <a:bodyPr anchor="t">
            <a:normAutofit/>
          </a:bodyPr>
          <a:lstStyle/>
          <a:p>
            <a:pPr algn="l"/>
            <a:endParaRPr lang="pl-PL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963B07-5C9E-478C-A53E-B6F5B4A78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39" y="2677112"/>
            <a:ext cx="7497452" cy="2087336"/>
          </a:xfrm>
          <a:prstGeom prst="rect">
            <a:avLst/>
          </a:prstGeom>
        </p:spPr>
      </p:pic>
      <p:pic>
        <p:nvPicPr>
          <p:cNvPr id="6" name="Obraz 5" descr="Obraz zawierający tekst, ściana, podłoże, wewnątrz&#10;&#10;Opis wygenerowany automatycznie">
            <a:extLst>
              <a:ext uri="{FF2B5EF4-FFF2-40B4-BE49-F238E27FC236}">
                <a16:creationId xmlns:a16="http://schemas.microsoft.com/office/drawing/2014/main" id="{63C96537-DBF8-4EA9-ADD4-9CF84EE5B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1" y="3773085"/>
            <a:ext cx="3699494" cy="2774621"/>
          </a:xfrm>
          <a:prstGeom prst="rect">
            <a:avLst/>
          </a:prstGeom>
        </p:spPr>
      </p:pic>
      <p:pic>
        <p:nvPicPr>
          <p:cNvPr id="12" name="image6.jpg" descr="ORE_LOGO_edu">
            <a:extLst>
              <a:ext uri="{FF2B5EF4-FFF2-40B4-BE49-F238E27FC236}">
                <a16:creationId xmlns:a16="http://schemas.microsoft.com/office/drawing/2014/main" id="{55333524-0F77-456C-A43A-20BD7AE7A593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602696" y="282159"/>
            <a:ext cx="5339484" cy="1380039"/>
          </a:xfrm>
          <a:prstGeom prst="rect">
            <a:avLst/>
          </a:prstGeom>
          <a:ln/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7AD61AC-D57A-45E4-9BBD-88D04FEC6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156" y="5916204"/>
            <a:ext cx="6978235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78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E33F83-83D9-4B5F-A474-E8428CBA4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STÓŁ KREŚLARSKI BIURKO SZKOLNE </a:t>
            </a:r>
            <a:r>
              <a:rPr lang="pl-PL" dirty="0"/>
              <a:t>                           </a:t>
            </a:r>
            <a:r>
              <a:rPr lang="en-US" dirty="0"/>
              <a:t>Z KRZESŁEM DLA DZIECKA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C2330B0-33CC-4779-8191-E409C60F67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86288" y="1779905"/>
            <a:ext cx="3262464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C0B3EB3-0815-4C5B-94E0-C77339A85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4112" y="2260226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regulowane</a:t>
            </a:r>
            <a:r>
              <a:rPr lang="en-US" dirty="0"/>
              <a:t> </a:t>
            </a:r>
            <a:r>
              <a:rPr lang="en-US" dirty="0" err="1"/>
              <a:t>biurko</a:t>
            </a:r>
            <a:r>
              <a:rPr lang="en-US" dirty="0"/>
              <a:t> </a:t>
            </a:r>
            <a:r>
              <a:rPr lang="en-US" dirty="0" err="1"/>
              <a:t>dziecięce</a:t>
            </a:r>
            <a:r>
              <a:rPr lang="en-US" dirty="0"/>
              <a:t> + </a:t>
            </a:r>
            <a:r>
              <a:rPr lang="en-US" dirty="0" err="1"/>
              <a:t>krzesełko</a:t>
            </a:r>
            <a:endParaRPr lang="pl-PL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EFEKT: </a:t>
            </a:r>
            <a:r>
              <a:rPr lang="en-US" dirty="0" err="1"/>
              <a:t>prawidłowa</a:t>
            </a:r>
            <a:r>
              <a:rPr lang="en-US" dirty="0"/>
              <a:t> </a:t>
            </a:r>
            <a:r>
              <a:rPr lang="en-US" dirty="0" err="1"/>
              <a:t>postawa</a:t>
            </a:r>
            <a:r>
              <a:rPr lang="en-US" dirty="0"/>
              <a:t> </a:t>
            </a:r>
            <a:r>
              <a:rPr lang="en-US" dirty="0" err="1"/>
              <a:t>podczas</a:t>
            </a:r>
            <a:r>
              <a:rPr lang="en-US" dirty="0"/>
              <a:t> </a:t>
            </a:r>
            <a:r>
              <a:rPr lang="en-US" dirty="0" err="1"/>
              <a:t>siedzenia</a:t>
            </a:r>
            <a:endParaRPr lang="en-US" dirty="0"/>
          </a:p>
          <a:p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A2721DB-5735-48BE-90FF-27611BBE5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216" y="6012235"/>
            <a:ext cx="6479224" cy="59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86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wheel spokes="1"/>
      </p:transition>
    </mc:Choice>
    <mc:Fallback xmlns="">
      <p:transition spd="slow" advClick="0" advTm="4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4D5922-434B-4829-B93E-02DC38A29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5FBA24-5C01-4635-A984-1DB6E340B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A5B589-9002-4056-B090-2D67F91D0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A835187-0C07-4D17-9E39-08D662C3B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172AE2-2B17-4373-9C8A-857DB850B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BC35780-F7A4-40AE-B53C-10DC17CF9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E92B18C-33F1-4886-82C5-978586422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0C009CF-3334-41D6-BE6D-9601680B0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35B0727-8025-44A8-A313-F0BABC2A4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E4469438-79BA-4D9E-BC46-A22C62CC9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59" y="464841"/>
            <a:ext cx="5293729" cy="2695892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PCEye</a:t>
            </a:r>
            <a:r>
              <a:rPr lang="en-US" b="1" dirty="0">
                <a:solidFill>
                  <a:schemeClr val="bg1"/>
                </a:solidFill>
              </a:rPr>
              <a:t> GO </a:t>
            </a:r>
            <a:r>
              <a:rPr lang="en-US" dirty="0" err="1">
                <a:solidFill>
                  <a:schemeClr val="bg1"/>
                </a:solidFill>
              </a:rPr>
              <a:t>poprawa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koordynacji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ruchowo-wzrokowej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19102A-0400-4C1F-8614-973F5262E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1A0CF5C-68C2-4432-BC2D-5A124C7B6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3E76A51-C6FF-4566-9670-D405D4DA7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69446D-7888-44DB-87EF-972BCEA0A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450BCE5-EB53-44C2-B9B9-771BAD516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B2D4461-C687-4A45-933F-C4CCB4E24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F1485CA-41D2-421F-B28D-15EF845D5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ED96A1-E6CA-493F-8610-6B8B7A28E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C9231B8-0812-4FDE-9AC6-94984E20A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BF59FE3-7AD8-46E8-9440-D26863994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EEEDF00-F676-4147-BAF0-64840E285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4D3F73A-55E6-4A58-872D-BE9E9C7C3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3209682D-BA16-420C-A4F6-846CA679C7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8847" y="3425746"/>
            <a:ext cx="4182921" cy="3137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9DD9539-74C6-4FF7-835B-F157DE49E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3" y="3588352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A37F6D-5C04-42EC-8F09-2E8760D51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0AC7C6C-CCD6-4B0C-821A-7D23D4C3C5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588B1B8-EFE5-4807-8327-B7EFF0769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22C7CFD-9F21-4A47-88C1-DF616F083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5CF4ACA-E34F-487D-BD61-968972B138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571614" y="1041264"/>
            <a:ext cx="4463241" cy="33474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358AA2F-5CD3-482B-A31C-D779AAF6F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930" y="5725414"/>
            <a:ext cx="5874614" cy="67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5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AC74DD9-AC57-448F-8365-CB13FE0B8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WSPOMAGANIE ROZWOJU WZROKU: 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600D318-A857-42F6-8F92-7640FFD36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2101" y="2430536"/>
            <a:ext cx="4142091" cy="339951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107950" marR="107950"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effectLst/>
              </a:rPr>
              <a:t>TERAPIA FUNKCJI WZROKOWYCH (CZĘŚĆ 1-5) - </a:t>
            </a:r>
            <a:r>
              <a:rPr lang="en-US" sz="2400" dirty="0" err="1">
                <a:effectLst/>
              </a:rPr>
              <a:t>rozwoju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funkcji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poznawczych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lub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są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bardziej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aktywne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podczas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prezentacji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przedstawianych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wzorów</a:t>
            </a:r>
            <a:r>
              <a:rPr lang="en-US" sz="2400" dirty="0">
                <a:effectLst/>
              </a:rPr>
              <a:t>.</a:t>
            </a:r>
          </a:p>
          <a:p>
            <a:endParaRPr lang="en-US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EE8E734-460A-42B6-9009-99CF97557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509" y="5982937"/>
            <a:ext cx="7049678" cy="652095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44C8C29-1F3F-434C-B955-23F6A1B322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492038" y="1027906"/>
            <a:ext cx="3615783" cy="40707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120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67">
            <a:extLst>
              <a:ext uri="{FF2B5EF4-FFF2-40B4-BE49-F238E27FC236}">
                <a16:creationId xmlns:a16="http://schemas.microsoft.com/office/drawing/2014/main" id="{D1C26593-9A51-48FE-9FA2-A9052E57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15">
            <a:extLst>
              <a:ext uri="{FF2B5EF4-FFF2-40B4-BE49-F238E27FC236}">
                <a16:creationId xmlns:a16="http://schemas.microsoft.com/office/drawing/2014/main" id="{B9D473B1-934D-4F2D-AC4B-5BFB4BAC5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Freeform 11">
            <a:extLst>
              <a:ext uri="{FF2B5EF4-FFF2-40B4-BE49-F238E27FC236}">
                <a16:creationId xmlns:a16="http://schemas.microsoft.com/office/drawing/2014/main" id="{CDE3C03E-D949-4F50-AAFA-3278B2212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7F4E971-683C-4D94-80D1-79E3E56F6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07950" marR="107950">
              <a:spcAft>
                <a:spcPts val="1000"/>
              </a:spcAft>
            </a:pPr>
            <a:r>
              <a:rPr lang="en-US" sz="3400" b="1" dirty="0">
                <a:effectLst/>
              </a:rPr>
              <a:t>PROGRAM EFEKTYWNOŚCI WIZUALNEJ BARRAGA -  </a:t>
            </a:r>
            <a:endParaRPr lang="en-US" sz="3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AF67625-5A0D-462B-B88F-AE57FC9FE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22" y="5638024"/>
            <a:ext cx="8614106" cy="854851"/>
          </a:xfrm>
          <a:prstGeom prst="rect">
            <a:avLst/>
          </a:prstGeom>
        </p:spPr>
      </p:pic>
      <p:sp>
        <p:nvSpPr>
          <p:cNvPr id="63" name="pole tekstowe 62">
            <a:extLst>
              <a:ext uri="{FF2B5EF4-FFF2-40B4-BE49-F238E27FC236}">
                <a16:creationId xmlns:a16="http://schemas.microsoft.com/office/drawing/2014/main" id="{F6E6CB44-35E7-41D5-911C-069CF0C170AC}"/>
              </a:ext>
            </a:extLst>
          </p:cNvPr>
          <p:cNvSpPr txBox="1"/>
          <p:nvPr/>
        </p:nvSpPr>
        <p:spPr>
          <a:xfrm>
            <a:off x="579120" y="2055813"/>
            <a:ext cx="6366533" cy="415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pl-PL" sz="3200" b="1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effectLst/>
              </a:rPr>
              <a:t>II</a:t>
            </a:r>
            <a:r>
              <a:rPr lang="en-US" sz="2000" b="1" dirty="0">
                <a:effectLst/>
              </a:rPr>
              <a:t> </a:t>
            </a:r>
            <a:r>
              <a:rPr lang="en-US" sz="3200" b="1" dirty="0" err="1">
                <a:effectLst/>
              </a:rPr>
              <a:t>wydanie</a:t>
            </a:r>
            <a:r>
              <a:rPr lang="en-US" sz="2000" b="1" dirty="0">
                <a:effectLst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effectLst/>
              </a:rPr>
              <a:t>„</a:t>
            </a:r>
            <a:r>
              <a:rPr lang="en-US" sz="3200" b="1" dirty="0">
                <a:effectLst/>
              </a:rPr>
              <a:t>Poza</a:t>
            </a:r>
            <a:r>
              <a:rPr lang="en-US" sz="2000" b="1" dirty="0">
                <a:effectLst/>
              </a:rPr>
              <a:t> </a:t>
            </a:r>
            <a:r>
              <a:rPr lang="en-US" sz="3200" b="1" dirty="0" err="1">
                <a:effectLst/>
              </a:rPr>
              <a:t>zasięgiem</a:t>
            </a:r>
            <a:r>
              <a:rPr lang="en-US" sz="2000" b="1" dirty="0">
                <a:effectLst/>
              </a:rPr>
              <a:t> </a:t>
            </a:r>
            <a:r>
              <a:rPr lang="en-US" sz="3200" b="1" dirty="0" err="1">
                <a:effectLst/>
              </a:rPr>
              <a:t>ręki</a:t>
            </a:r>
            <a:r>
              <a:rPr lang="en-US" sz="2000" b="1" dirty="0">
                <a:effectLst/>
              </a:rPr>
              <a:t>”</a:t>
            </a:r>
            <a:endParaRPr lang="en-US" sz="2000" dirty="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1D03182A-CD65-43A3-B822-FC90C955D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071" y="212945"/>
            <a:ext cx="2335731" cy="3073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FB71299-4489-4DFA-9B09-388909AC13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9655527" y="3726700"/>
            <a:ext cx="2175402" cy="2900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Symbol zastępczy zawartości 27">
            <a:extLst>
              <a:ext uri="{FF2B5EF4-FFF2-40B4-BE49-F238E27FC236}">
                <a16:creationId xmlns:a16="http://schemas.microsoft.com/office/drawing/2014/main" id="{4DD08FFA-DB9E-4F66-B69F-0952055C66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334388" y="1637073"/>
            <a:ext cx="2721732" cy="3635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9111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59E7EF8-F05A-45A9-942D-69C644AFC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</a:rPr>
              <a:t>ZESTAW LUSTRZANY KULA</a:t>
            </a: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b="1" dirty="0">
                <a:solidFill>
                  <a:schemeClr val="bg1"/>
                </a:solidFill>
              </a:rPr>
              <a:t> + LED10SPOT</a:t>
            </a:r>
            <a:endParaRPr lang="en-US" sz="34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37E08EC-53ED-4857-BCE7-19B7E3CAD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5706" y="2975874"/>
            <a:ext cx="5355101" cy="3711571"/>
          </a:xfrm>
        </p:spPr>
        <p:txBody>
          <a:bodyPr vert="horz" lIns="91440" tIns="45720" rIns="91440" bIns="45720" rtlCol="0">
            <a:normAutofit/>
          </a:bodyPr>
          <a:lstStyle/>
          <a:p>
            <a:pPr marL="107950" marR="107950">
              <a:spcAft>
                <a:spcPts val="1000"/>
              </a:spcAft>
            </a:pPr>
            <a:r>
              <a:rPr lang="en-US" sz="3200" dirty="0" err="1">
                <a:solidFill>
                  <a:schemeClr val="bg1"/>
                </a:solidFill>
                <a:effectLst/>
              </a:rPr>
              <a:t>reduktor</a:t>
            </a:r>
            <a:r>
              <a:rPr lang="en-US" sz="3200" dirty="0">
                <a:solidFill>
                  <a:schemeClr val="bg1"/>
                </a:solidFill>
                <a:effectLst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</a:rPr>
              <a:t>diodowy</a:t>
            </a:r>
            <a:r>
              <a:rPr lang="en-US" sz="3200" dirty="0">
                <a:solidFill>
                  <a:schemeClr val="bg1"/>
                </a:solidFill>
                <a:effectLst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</a:rPr>
              <a:t>punktowy</a:t>
            </a:r>
            <a:endParaRPr lang="en-US" sz="3200" dirty="0">
              <a:solidFill>
                <a:schemeClr val="bg1"/>
              </a:solidFill>
              <a:effectLst/>
            </a:endParaRPr>
          </a:p>
          <a:p>
            <a:pPr marL="0" marR="107950" indent="0">
              <a:spcAft>
                <a:spcPts val="100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/>
              </a:rPr>
              <a:t>EFEKT: </a:t>
            </a:r>
            <a:r>
              <a:rPr lang="en-US" sz="3200" dirty="0" err="1">
                <a:solidFill>
                  <a:schemeClr val="bg1"/>
                </a:solidFill>
                <a:effectLst/>
              </a:rPr>
              <a:t>usprawnianie</a:t>
            </a:r>
            <a:r>
              <a:rPr lang="en-US" sz="3200" dirty="0">
                <a:solidFill>
                  <a:schemeClr val="bg1"/>
                </a:solidFill>
                <a:effectLst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</a:rPr>
              <a:t>percepcji</a:t>
            </a:r>
            <a:r>
              <a:rPr lang="en-US" sz="3200" dirty="0">
                <a:solidFill>
                  <a:schemeClr val="bg1"/>
                </a:solidFill>
                <a:effectLst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</a:rPr>
              <a:t>wzrokowej</a:t>
            </a:r>
            <a:r>
              <a:rPr lang="en-US" sz="3200" dirty="0">
                <a:solidFill>
                  <a:schemeClr val="bg1"/>
                </a:solidFill>
                <a:effectLst/>
              </a:rPr>
              <a:t>- </a:t>
            </a:r>
            <a:r>
              <a:rPr lang="en-US" sz="3200" dirty="0" err="1">
                <a:solidFill>
                  <a:schemeClr val="bg1"/>
                </a:solidFill>
                <a:effectLst/>
              </a:rPr>
              <a:t>ruchowej</a:t>
            </a:r>
            <a:endParaRPr lang="en-US" sz="3200" dirty="0">
              <a:solidFill>
                <a:schemeClr val="bg1"/>
              </a:solidFill>
              <a:effectLst/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6EC3F0B-0599-4781-929F-226F201D03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645193" y="360169"/>
            <a:ext cx="3588640" cy="2691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1FBD66C-8C3E-48AA-895C-FC772823D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50" y="5878592"/>
            <a:ext cx="6691529" cy="6189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ściana, wewnątrz&#10;&#10;Opis wygenerowany automatycznie">
            <a:extLst>
              <a:ext uri="{FF2B5EF4-FFF2-40B4-BE49-F238E27FC236}">
                <a16:creationId xmlns:a16="http://schemas.microsoft.com/office/drawing/2014/main" id="{D3F0A8B0-33C0-471A-A47F-C9B75D3E9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208" y="3851633"/>
            <a:ext cx="3094893" cy="2674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977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9B02A2-6777-436D-A2A0-0C7AAAF38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52" y="723578"/>
            <a:ext cx="4908220" cy="16455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400" b="1" dirty="0" err="1"/>
              <a:t>mTalent</a:t>
            </a:r>
            <a:r>
              <a:rPr lang="en-US" sz="2400" b="1" dirty="0"/>
              <a:t> PERCEPCJA SŁUCHOWA </a:t>
            </a:r>
            <a:r>
              <a:rPr lang="pl-PL" sz="2400" b="1" dirty="0"/>
              <a:t>                           </a:t>
            </a:r>
            <a:r>
              <a:rPr lang="en-US" sz="2400" b="1"/>
              <a:t> </a:t>
            </a:r>
            <a:r>
              <a:rPr lang="pl-PL" sz="2400" b="1"/>
              <a:t> </a:t>
            </a:r>
            <a:br>
              <a:rPr lang="pl-PL" sz="2400" b="1" dirty="0"/>
            </a:br>
            <a:br>
              <a:rPr lang="pl-PL" sz="2400" b="1" dirty="0"/>
            </a:br>
            <a:r>
              <a:rPr lang="en-US" sz="2400" dirty="0" err="1"/>
              <a:t>stymulacja</a:t>
            </a:r>
            <a:r>
              <a:rPr lang="en-US" sz="2400" dirty="0"/>
              <a:t> </a:t>
            </a:r>
            <a:r>
              <a:rPr lang="en-US" sz="2400" dirty="0" err="1"/>
              <a:t>technik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metod</a:t>
            </a:r>
            <a:r>
              <a:rPr lang="en-US" sz="2400" dirty="0"/>
              <a:t> </a:t>
            </a:r>
            <a:r>
              <a:rPr lang="en-US" sz="2400" dirty="0" err="1"/>
              <a:t>słuchu</a:t>
            </a:r>
            <a:br>
              <a:rPr lang="en-US" sz="2100" dirty="0"/>
            </a:br>
            <a:br>
              <a:rPr lang="en-US" sz="2100" dirty="0"/>
            </a:br>
            <a:endParaRPr lang="en-US" sz="21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2B2C3D2-4B89-4DC5-812D-AE90A791C4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5145" y="2323531"/>
            <a:ext cx="4999471" cy="3920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0E6D73D0-7F09-4896-A1B7-0062389341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372699" y="199925"/>
            <a:ext cx="2364317" cy="2894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Rectangle 18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E87C085-3455-4C7F-AEBC-4C60B09C863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02775" y="754899"/>
            <a:ext cx="2364317" cy="1986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CA17202-06F7-4EF6-900F-D5BBCB73B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699" y="5387222"/>
            <a:ext cx="5446184" cy="50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73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5A7DBC4-B80F-4242-95D8-53FE567BE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/>
              <a:t>EDUTERAPEUTICA SPECJALNE </a:t>
            </a:r>
            <a:br>
              <a:rPr lang="en-US" sz="3400" b="1"/>
            </a:br>
            <a:r>
              <a:rPr lang="en-US" sz="3400" b="1"/>
              <a:t>POTRZEBY EDUKACYJNE 4-8 +</a:t>
            </a:r>
            <a:endParaRPr lang="en-US" sz="340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00209F7-CD84-4CD1-A61D-804451085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8328" y="1814858"/>
            <a:ext cx="4142091" cy="406873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spcAft>
                <a:spcPts val="1000"/>
              </a:spcAft>
            </a:pPr>
            <a:r>
              <a:rPr lang="en-US" sz="2400" dirty="0">
                <a:effectLst/>
              </a:rPr>
              <a:t>Program </a:t>
            </a:r>
            <a:r>
              <a:rPr lang="en-US" sz="2400" dirty="0" err="1">
                <a:effectLst/>
              </a:rPr>
              <a:t>Eduterapeutica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specjalne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potrzeby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edukacyjne</a:t>
            </a:r>
            <a:r>
              <a:rPr lang="en-US" sz="2400" dirty="0">
                <a:effectLst/>
              </a:rPr>
              <a:t> 4-8 </a:t>
            </a:r>
            <a:r>
              <a:rPr lang="en-US" sz="2400" dirty="0" err="1">
                <a:effectLst/>
              </a:rPr>
              <a:t>i</a:t>
            </a:r>
            <a:r>
              <a:rPr lang="en-US" sz="2400" dirty="0">
                <a:effectLst/>
              </a:rPr>
              <a:t> + to program, </a:t>
            </a:r>
            <a:r>
              <a:rPr lang="en-US" sz="2400" dirty="0" err="1">
                <a:effectLst/>
              </a:rPr>
              <a:t>który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pozwala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na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przeprowadzenie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rzetelnej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diagnozy</a:t>
            </a:r>
            <a:r>
              <a:rPr lang="en-US" sz="2400" dirty="0">
                <a:effectLst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en-US" sz="2400" b="1" dirty="0">
                <a:effectLst/>
              </a:rPr>
              <a:t>EFEKT: </a:t>
            </a:r>
            <a:r>
              <a:rPr lang="en-US" sz="2400" dirty="0" err="1">
                <a:effectLst/>
              </a:rPr>
              <a:t>stymulacja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rozwoju</a:t>
            </a:r>
            <a:r>
              <a:rPr lang="en-US" sz="2400" b="1" dirty="0">
                <a:effectLst/>
              </a:rPr>
              <a:t> </a:t>
            </a:r>
            <a:r>
              <a:rPr lang="en-US" sz="2400" dirty="0" err="1">
                <a:effectLst/>
              </a:rPr>
              <a:t>obszarów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poznawczych</a:t>
            </a:r>
            <a:r>
              <a:rPr lang="en-US" sz="2400" dirty="0">
                <a:effectLst/>
              </a:rPr>
              <a:t>,</a:t>
            </a:r>
            <a:r>
              <a:rPr lang="pl-PL" sz="2400" dirty="0">
                <a:effectLst/>
              </a:rPr>
              <a:t>            </a:t>
            </a:r>
            <a:r>
              <a:rPr lang="en-US" sz="2400" dirty="0">
                <a:effectLst/>
              </a:rPr>
              <a:t> aby </a:t>
            </a:r>
            <a:r>
              <a:rPr lang="en-US" sz="2400" dirty="0" err="1">
                <a:effectLst/>
              </a:rPr>
              <a:t>uczeń</a:t>
            </a:r>
            <a:r>
              <a:rPr lang="en-US" sz="2400" dirty="0">
                <a:effectLst/>
              </a:rPr>
              <a:t>  w </a:t>
            </a:r>
            <a:r>
              <a:rPr lang="en-US" sz="2400" dirty="0" err="1">
                <a:effectLst/>
              </a:rPr>
              <a:t>sposób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sprawny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opanował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umiejętność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czytania</a:t>
            </a:r>
            <a:r>
              <a:rPr lang="en-US" sz="2400" dirty="0">
                <a:effectLst/>
              </a:rPr>
              <a:t> </a:t>
            </a:r>
            <a:r>
              <a:rPr lang="pl-PL" sz="2400" dirty="0">
                <a:effectLst/>
              </a:rPr>
              <a:t>    </a:t>
            </a:r>
            <a:r>
              <a:rPr lang="en-US" sz="2400" dirty="0" err="1">
                <a:effectLst/>
              </a:rPr>
              <a:t>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pisania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ortografii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oraz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umiejętności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matematyczne</a:t>
            </a:r>
            <a:r>
              <a:rPr lang="en-US" sz="2400" dirty="0">
                <a:effectLst/>
              </a:rPr>
              <a:t>. </a:t>
            </a:r>
          </a:p>
          <a:p>
            <a:endParaRPr lang="en-US" sz="19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38787CA-1805-4F0D-A38C-A95C40AFD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468" y="5408595"/>
            <a:ext cx="5711483" cy="950002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D77DBB8-814B-4754-84CC-84A298D96D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539896" y="618978"/>
            <a:ext cx="3517310" cy="43558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3765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prism isContent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9AF22CB-B7DE-424F-B7EA-677EF700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270" y="368625"/>
            <a:ext cx="4974771" cy="1403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KOKO. PROGRAMOWALNY ROBOT KROKODYL</a:t>
            </a:r>
            <a:r>
              <a:rPr lang="en-US" sz="360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C7DD97-49DC-4BFD-951D-CFF51B976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141571" y="70488"/>
            <a:ext cx="3501861" cy="3501861"/>
            <a:chOff x="4690043" y="291695"/>
            <a:chExt cx="3055711" cy="305571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7DCFDCC-147C-40CA-BFDF-2848A4297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1F8CA31-10D7-4B78-877D-2D21FBE55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6786CF-68E6-476D-909E-8522718B7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057" y="3240578"/>
            <a:ext cx="3297290" cy="3297290"/>
            <a:chOff x="4690043" y="291695"/>
            <a:chExt cx="3055711" cy="305571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6D8E882-7D0E-42D7-99C8-D4865D7DA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15F1597-6BCF-45F1-9AC9-B142DD476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30573"/>
            <a:ext cx="3483100" cy="34831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0828" y="1091857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" name="image20.jpg" descr="Logotypy: Fundusze Europejskie, RP, UE">
            <a:extLst>
              <a:ext uri="{FF2B5EF4-FFF2-40B4-BE49-F238E27FC236}">
                <a16:creationId xmlns:a16="http://schemas.microsoft.com/office/drawing/2014/main" id="{FB3D21E7-C7F7-45CC-A6CC-F9EAB74AB6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75785" y="5392910"/>
            <a:ext cx="6776256" cy="78485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93" y="3195231"/>
            <a:ext cx="3281677" cy="3281677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8E59E6A-755A-4AFB-BABA-2C0FBBCB81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445511" y="680234"/>
            <a:ext cx="2639259" cy="1979444"/>
          </a:xfrm>
          <a:prstGeom prst="rect">
            <a:avLst/>
          </a:prstGeom>
        </p:spPr>
      </p:pic>
      <p:grpSp>
        <p:nvGrpSpPr>
          <p:cNvPr id="32" name="Graphic 4">
            <a:extLst>
              <a:ext uri="{FF2B5EF4-FFF2-40B4-BE49-F238E27FC236}">
                <a16:creationId xmlns:a16="http://schemas.microsoft.com/office/drawing/2014/main" id="{A04977CB-3825-471A-A590-C57F8C350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97585" y="3139252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B4B4814-3BFD-418E-B5B6-9DC3E0023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B775DC1-0C03-424C-81DD-0B63736424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DA07F5D-1F32-483C-8A98-9849D780D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7A913DD-4597-42B1-9728-4127E83A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09FBB02-BC59-4864-8DBC-B2B2BD52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BD87CAE-98EF-4EA4-B739-3304AB75B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A313AD8-2CA9-4181-84FF-A4EA106FB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0E1FD27-6078-4DDB-85A5-EF3282363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B87154F-1C33-4D96-AD0F-41A911079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9F7C24D-DA96-4B69-9D48-11ED65981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1CC3BFF-8D2C-4191-AA89-4B5F07B59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30851AC-DB18-4C88-A8A2-449F772E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A0FBDE6-61C6-4EAD-BEF2-895D802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A861D3C-5355-4A4A-A875-EC40751A7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98E573C-00D7-4371-9CE5-C72044BC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B74B55B-C24A-4F7B-80B0-59E86E989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61FF18D-542A-4DA3-B579-046996571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5CD3040-DA11-4096-9ECA-0547EB296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DBF68E6-70DC-4C9B-9E36-54DADF5D8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1A82FA5-7042-42C0-82C9-8068C36A6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F1F1E10-43A7-49C1-9611-E52FB1BF5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350A35C-3618-4456-8580-7687EDA43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4013BD1-ADEE-4116-8B16-8C5FB3B01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41350A0-245D-42A9-911D-82D77BC3D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8734813-52CA-4809-A0E0-348308DC4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626E127-926A-4623-B87E-6944AA8F4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ADDE53E-0E40-4853-BCF0-9B152D6A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13F1249-54EA-428F-AE2E-A0579B409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52C80D7-048D-4658-A5FE-B698CC4E4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A82C20A-8FDC-4735-9608-AD288081F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FB7CA94-32F3-403F-9F2B-1E2F701EE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066606C-4588-4163-AD08-3AC14040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8565D18-023F-46E0-B825-199BFEAD6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F96FBB7-2ED0-47E0-9016-421EC9D3D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CFFB9F2-9F7C-43A4-A9E6-1EE70C00B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421F39C-6A35-4CF1-8E72-2A897C1F8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DA5561C-BFBA-4EA2-8A59-2910A2CDF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F79817-A1A8-459C-A1DA-1639CC4EF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30C5931-2980-4D21-A6AF-33BBB2B4A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130F5F5-6F7C-41EE-8CBB-1D0839C6F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671993A-EC69-4341-90B1-F23F6EA5A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56C4EAD-EE30-43C6-99BC-D4CB4EE9E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0981292-8C2D-477F-BFC1-A0C971DE4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EB673EB-AAA5-41CD-BD9E-19C05381C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F0F0673-73C3-44AE-9E98-EE65ADB27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908B8D8-11C7-4C6B-9642-2AAD37E24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F2F92D7-98B0-4E76-B8C6-AADDDBFCC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EC8DDD7-9501-4B67-9C31-6D5930A2B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7BD5C40-C542-47FD-9C2B-EE136CB979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4CE941A-9B71-4C39-B230-20A18D89B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718F172-45D8-46D9-A359-D8A51BE64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51EDA59-37F4-47C4-9579-A4EE16156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CF25555-9B27-45F5-BDE8-EC65FC7B9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18D4CBF-5079-4BCF-996F-48C5BD1DC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99F779A-FDDF-4E15-A19E-D734C95A5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8510558-1546-41C7-819E-0C4056E54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371F762-3D9D-459C-AC86-3183843A4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DECEFE0-53BB-47FB-97D7-AE0B0E319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D7521B5-463A-40A3-BE61-B1CAE3307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A3596C1-0483-4496-8755-DB608479D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9261538-C799-4246-B1B3-B3F5B09A0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FDE36D9-78E7-44D9-BC0F-1BAFDE5B3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B9D93E5-4ECA-4C24-9FF6-AC8133427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4C35E97-1F66-4BFD-AE92-7EBC84F1D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6BF299A-A3D1-430D-80FF-B080C6FC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E7CF736-D3DE-4C5E-AA1F-DC4C8AA3A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396DF6B-432E-4903-B1AA-D3531FF8A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ECDFD65-3965-4589-A4C2-16510946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A8C54E5-84FF-4F13-AA46-FED8E8DADB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ECA2236-A9B4-439E-9BAB-56AE965F6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E9441778-3D1A-4F75-A5A1-7214DAFB1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B9AA094-8F15-4A0C-AA38-346BD5DDC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9958CA-594A-4498-84BE-F61BFC580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DFCE354-2B72-4480-97DE-E882906FD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C973E6C-6BC5-4FF1-8ECA-861597312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64FCB3C-7129-40FC-B584-150E5E62F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211C60F-B3FE-47DD-BD11-D33173634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D3EA065-68A6-4DD0-99BA-645480D4A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B6AC294-B9BA-4C59-B08A-53548D610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5F31034-2EF3-4F10-85B8-454316F2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A87A0E7-AF0B-4A66-AFF6-689E7D388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D8E5EAF-B0C7-4E80-92EF-0209B4FE7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AA01C3F-AD71-4F07-8664-821309948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30EC962-F7C8-4F17-A8EB-8EC64ADEF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A0DA527-FFEF-4AB6-B38F-FDF228D5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AB5776C-CF29-46E0-9A73-03A318AE6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5572D84-640D-47CC-A862-6DCF1A73E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F9CD199-6195-4F64-9E22-94AD9D760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5BC72FF-17EE-425A-B62A-2E024A6D7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6F3AB89-E7FF-4C05-9243-32DF9B4DF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DABD659D-3754-4F63-9C8D-54AB1549E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9DF2EF3-55C8-4745-9F55-24B60215D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3C67022-CC78-4114-891A-C34637A61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A0F93252-C331-4CBB-B4F8-6B12B3903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F4537F3-EDF5-4626-AFBE-4488E0140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848604B-6F7A-4A76-96F8-6B7BE1FE8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3D47B0C-A018-4B2C-898B-2391FC845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3DD4A89-CBC7-4BEE-AF16-D76807C08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E63C3831-F632-40D9-84E9-FEDA73C6B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D39FEFA-CF2D-47D2-A180-417199AE8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87F2FB4-CAFE-4018-A06E-5BAB572FF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9C990CED-1FA9-4850-8469-146002770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5BF6636-258D-497B-ABBF-1813F114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27D9B40C-72EA-4EFC-B711-9F7828061E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54702A9-BABD-4005-8B4D-991D3CFBE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E860B77-3AB6-46A1-9CE3-37D976AF4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92ABAA7-B221-4C32-8F87-ABBAE21ADA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1D416EA-36C9-4DC6-A012-0C0F3FDF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7F4DF81-59CD-4438-AA36-8F1BCCF97A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77C64A27-32D1-40C4-B94F-1093B6DE6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797AB82-41AF-4856-AFC1-222C6DBC7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0C1D340-365C-4212-A0FE-D7D06095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493915A-115F-4720-86A4-853B73230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B7C4C77-1BED-4D31-8452-96E6F6B2A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98B04703-29C2-4A3B-AF19-7434D788E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557C845-906D-43D8-92DE-72EF46068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5858061-043C-4334-BFCE-D9F77366A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5B825429-701A-43D0-83FA-2AF61D842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A633109C-AACA-40CF-B41E-488FD4884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7558F3F-5D90-45F4-AA12-07ED3A519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51DD258-CE67-424A-BF5B-AFFA82B56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400BE62-7130-4D75-B3AB-AA78B022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22DE0A40-C470-4BF2-86BE-950D01B0C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D0A8776-E748-4D71-999B-FF5213CB4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9868C751-1379-453B-AC78-C61BCDFD7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B5E0827-B184-45E4-BE8A-A6E9B4456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28E9365-B34E-471B-B5F5-7D7AA0226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E32C453C-483A-468F-8AE5-9653EE06C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8206E38D-8DBE-4126-8CAC-F737F5835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ED5D9B69-81D5-4D7D-875B-4E07EC457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E5212BDC-A49B-4150-8C9A-BFD08D9E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8A2BE4D-B38F-4C4C-A82F-FABB3DE99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94EFD994-9359-4615-BFA9-DFCC942FE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4205EAC6-6E11-4106-A079-7E9F2F62C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EDDCF5F4-CA05-4922-AF4B-F9629D6F3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9113CF3-AB25-42A2-8DE0-735C1F40C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B5092A3-B3FA-4AC8-82C3-FA386B848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08F8F5D2-8958-4ED5-94E8-B4AB9F442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87D2E7CC-7DFE-42C8-9E78-44777D7B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6E57A90F-A41A-4C97-8EA3-ADD911EDD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9C217A0-4087-4422-8635-C74D0B13A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9C0E89CF-75CB-4D42-9E44-ADF284D84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5564F9F3-0D82-4874-9440-38F3AF917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8E318789-20ED-497A-AFEB-3280B07AB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F2256C04-2807-49A4-93C3-95542421D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14FBD6ED-2E68-4F38-BF88-DC75DAECA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AF7BF2B0-9477-4227-9CDB-98E8AF7C1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7B6B9DAA-B992-45AD-A992-9CDFB41B9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8DE418D1-D67F-4FD8-BA49-CC986A712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39AB1E1F-243A-489C-8753-69078993E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F5E4BFF9-A8A8-4B08-AC59-228B81E02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D3D80DFA-96DF-4CD6-B136-557368FF3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ED3E86E-8BEE-463D-A646-180ABD21F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ADD483A5-049C-4EBA-B2D1-910117903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1116FEF0-D89A-43D8-B160-04E86A39F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517D6EEA-1BB1-4EC1-87B7-2CAFBE348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2EBD1224-D8F1-4976-BE1F-B4ABB071A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DEBB9B87-CACC-4819-BEFA-C8A0C1AF2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5259DF1F-DEAD-492D-AFEE-BA7BB1A7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D3573A36-F1A6-4532-829C-AE49B7CE2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1A8D26A-350C-45FE-AA87-4AC5C0568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5044A982-3E0F-4D17-9104-27E2D2D2F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68EB580A-7544-41A1-AE10-5C52B00FB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65DBF4F2-4158-4DA7-AF14-7F9DDF07B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F43513B1-0D48-4482-AA4E-2046DE585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C04BF60-8F64-4663-A8B4-D8BC1943B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1B9A4999-4058-4260-B3D7-A8B6C1361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99FCBE72-DC7B-42FD-B59A-E1714802EA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2FC3A23A-4EDB-4DD4-B293-746E0255A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91F4A579-7F3E-4113-90EA-BB4A2F369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270" y="1958550"/>
            <a:ext cx="4974771" cy="3810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effectLst/>
              </a:rPr>
              <a:t>robot </a:t>
            </a:r>
            <a:r>
              <a:rPr lang="en-US" dirty="0" err="1">
                <a:solidFill>
                  <a:schemeClr val="bg1"/>
                </a:solidFill>
                <a:effectLst/>
              </a:rPr>
              <a:t>programowalny</a:t>
            </a:r>
            <a:endParaRPr lang="en-US" dirty="0">
              <a:solidFill>
                <a:schemeClr val="bg1"/>
              </a:solidFill>
              <a:effectLst/>
            </a:endParaRPr>
          </a:p>
          <a:p>
            <a:pPr>
              <a:spcAft>
                <a:spcPts val="1000"/>
              </a:spcAft>
            </a:pPr>
            <a:r>
              <a:rPr lang="en-US" b="1" dirty="0">
                <a:solidFill>
                  <a:schemeClr val="bg1"/>
                </a:solidFill>
                <a:effectLst/>
              </a:rPr>
              <a:t>EFEKT:</a:t>
            </a:r>
            <a:r>
              <a:rPr lang="en-US" dirty="0">
                <a:solidFill>
                  <a:schemeClr val="bg1"/>
                </a:solidFill>
                <a:effectLst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</a:rPr>
              <a:t>pobudza</a:t>
            </a:r>
            <a:r>
              <a:rPr lang="en-US" dirty="0">
                <a:solidFill>
                  <a:schemeClr val="bg1"/>
                </a:solidFill>
                <a:effectLst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</a:rPr>
              <a:t>rozwój</a:t>
            </a:r>
            <a:r>
              <a:rPr lang="en-US" dirty="0">
                <a:solidFill>
                  <a:schemeClr val="bg1"/>
                </a:solidFill>
                <a:effectLst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</a:rPr>
              <a:t>orientacji</a:t>
            </a:r>
            <a:r>
              <a:rPr lang="en-US" dirty="0">
                <a:solidFill>
                  <a:schemeClr val="bg1"/>
                </a:solidFill>
                <a:effectLst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</a:rPr>
              <a:t>przestrzennej</a:t>
            </a:r>
            <a:r>
              <a:rPr lang="en-US" dirty="0">
                <a:solidFill>
                  <a:schemeClr val="bg1"/>
                </a:solidFill>
                <a:effectLst/>
              </a:rPr>
              <a:t> </a:t>
            </a:r>
            <a:r>
              <a:rPr lang="pl-PL" dirty="0">
                <a:solidFill>
                  <a:schemeClr val="bg1"/>
                </a:solidFill>
                <a:effectLst/>
              </a:rPr>
              <a:t>                </a:t>
            </a:r>
            <a:r>
              <a:rPr lang="en-US" dirty="0" err="1">
                <a:solidFill>
                  <a:schemeClr val="bg1"/>
                </a:solidFill>
                <a:effectLst/>
              </a:rPr>
              <a:t>i</a:t>
            </a:r>
            <a:r>
              <a:rPr lang="en-US" dirty="0">
                <a:solidFill>
                  <a:schemeClr val="bg1"/>
                </a:solidFill>
                <a:effectLst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</a:rPr>
              <a:t>myślenia</a:t>
            </a:r>
            <a:r>
              <a:rPr lang="en-US" dirty="0">
                <a:solidFill>
                  <a:schemeClr val="bg1"/>
                </a:solidFill>
                <a:effectLst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</a:rPr>
              <a:t>logicznego</a:t>
            </a:r>
            <a:r>
              <a:rPr lang="en-US" dirty="0">
                <a:solidFill>
                  <a:schemeClr val="bg1"/>
                </a:solidFill>
                <a:effectLst/>
              </a:rPr>
              <a:t> u </a:t>
            </a:r>
            <a:r>
              <a:rPr lang="en-US" dirty="0" err="1">
                <a:solidFill>
                  <a:schemeClr val="bg1"/>
                </a:solidFill>
                <a:effectLst/>
              </a:rPr>
              <a:t>dzieci</a:t>
            </a:r>
            <a:r>
              <a:rPr lang="en-US" dirty="0">
                <a:solidFill>
                  <a:schemeClr val="bg1"/>
                </a:solidFill>
                <a:effectLst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FC62BCD-FDFC-4F29-B90A-7DD7316AF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71" y="3804491"/>
            <a:ext cx="2754544" cy="206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15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7C299F-6D2E-480B-9AC2-07D4D8C7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105" y="641709"/>
            <a:ext cx="503478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cap="all" dirty="0"/>
              <a:t>ZESTAW DROMNIBUS EDUKACJA WŁĄCZAJĄCA - EMOCJE I LUDZI - </a:t>
            </a:r>
            <a:endParaRPr lang="en-US" sz="2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5D2FC25-A6CA-4DB3-92F9-25C40A3F7D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19019" y="5877434"/>
            <a:ext cx="7326618" cy="6777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4D702F6-E55F-4101-B4B1-8A21E8B1C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25" y="450166"/>
            <a:ext cx="3591438" cy="47885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2A6DBE1-F4A3-4E72-BF92-33A2C4C08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246435"/>
            <a:ext cx="5431075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07950" marR="107950" fontAlgn="ctr">
              <a:spcAft>
                <a:spcPts val="1000"/>
              </a:spcAft>
            </a:pPr>
            <a:r>
              <a:rPr lang="en-US" sz="2400" dirty="0" err="1">
                <a:effectLst/>
              </a:rPr>
              <a:t>terapia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edukacja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dzieci</a:t>
            </a:r>
            <a:r>
              <a:rPr lang="en-US" sz="2400" dirty="0">
                <a:effectLst/>
              </a:rPr>
              <a:t> z </a:t>
            </a:r>
            <a:r>
              <a:rPr lang="en-US" sz="2400" dirty="0" err="1">
                <a:effectLst/>
              </a:rPr>
              <a:t>zaburzeniami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zachowania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rozwoju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takimi</a:t>
            </a:r>
            <a:r>
              <a:rPr lang="en-US" sz="2400" dirty="0">
                <a:effectLst/>
              </a:rPr>
              <a:t> jak m.in. </a:t>
            </a:r>
            <a:r>
              <a:rPr lang="en-US" sz="2400" dirty="0" err="1">
                <a:effectLst/>
              </a:rPr>
              <a:t>autyzm</a:t>
            </a:r>
            <a:endParaRPr lang="en-US" sz="2400" dirty="0">
              <a:effectLst/>
            </a:endParaRPr>
          </a:p>
          <a:p>
            <a:pPr marL="0" marR="107950" indent="0">
              <a:spcAft>
                <a:spcPts val="1000"/>
              </a:spcAft>
              <a:buNone/>
            </a:pPr>
            <a:r>
              <a:rPr lang="en-US" sz="2400" b="1" dirty="0">
                <a:effectLst/>
              </a:rPr>
              <a:t>EFEKT: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stymulacja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rozwoju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społeczno</a:t>
            </a:r>
            <a:r>
              <a:rPr lang="en-US" sz="2400" dirty="0">
                <a:effectLst/>
              </a:rPr>
              <a:t> – </a:t>
            </a:r>
            <a:r>
              <a:rPr lang="en-US" sz="2400" dirty="0" err="1">
                <a:effectLst/>
              </a:rPr>
              <a:t>emocjonalnego</a:t>
            </a:r>
            <a:r>
              <a:rPr lang="en-US" sz="2400" dirty="0">
                <a:effectLst/>
              </a:rPr>
              <a:t>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52104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324600" y="3323310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US" sz="31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27244" y="798635"/>
            <a:ext cx="4970240" cy="453536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>
                  <a:alpha val="80000"/>
                </a:schemeClr>
              </a:solidFill>
            </a:endParaRPr>
          </a:p>
          <a:p>
            <a:pPr marL="114300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Specjalistyczny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sprzęt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 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służy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 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niwelowaniu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barier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związanych</a:t>
            </a:r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z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komunikowaniem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się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oraz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nabywaniem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 w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szkole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podstawowych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umiejętności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dzieci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/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uczniów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EA255DCE-BAC4-4FAC-9E02-067ECFA14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680" y="5835280"/>
            <a:ext cx="7406640" cy="878603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75272E8-A455-4112-AD8D-A07E2940FAE9}"/>
              </a:ext>
            </a:extLst>
          </p:cNvPr>
          <p:cNvSpPr txBox="1"/>
          <p:nvPr/>
        </p:nvSpPr>
        <p:spPr>
          <a:xfrm>
            <a:off x="6324600" y="1443404"/>
            <a:ext cx="5000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WYPOŻYCZALNIA SCWEW</a:t>
            </a:r>
            <a:endParaRPr lang="pl-PL" sz="3600" b="1" dirty="0">
              <a:solidFill>
                <a:prstClr val="white"/>
              </a:solidFill>
              <a:latin typeface="Calibri Light"/>
              <a:ea typeface="+mj-ea"/>
              <a:cs typeface="+mj-cs"/>
            </a:endParaRPr>
          </a:p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SKARŻYSKO-KAMIENNA</a:t>
            </a:r>
            <a:endParaRPr lang="pl-PL" sz="3600" b="1" dirty="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87F01B6F-989E-4AA2-9155-9BBF00BB0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28" y="3316106"/>
            <a:ext cx="4098392" cy="13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91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4000">
        <p15:prstTrans prst="curtains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Rectangle 75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9047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Freeform: Shape 77">
            <a:extLst>
              <a:ext uri="{FF2B5EF4-FFF2-40B4-BE49-F238E27FC236}">
                <a16:creationId xmlns:a16="http://schemas.microsoft.com/office/drawing/2014/main" id="{9B38642C-62C4-4E31-A5D3-BB1DD8CA3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583" cy="6858478"/>
          </a:xfrm>
          <a:custGeom>
            <a:avLst/>
            <a:gdLst>
              <a:gd name="connsiteX0" fmla="*/ 0 w 8663583"/>
              <a:gd name="connsiteY0" fmla="*/ 0 h 6858478"/>
              <a:gd name="connsiteX1" fmla="*/ 480486 w 8663583"/>
              <a:gd name="connsiteY1" fmla="*/ 0 h 6858478"/>
              <a:gd name="connsiteX2" fmla="*/ 4415403 w 8663583"/>
              <a:gd name="connsiteY2" fmla="*/ 0 h 6858478"/>
              <a:gd name="connsiteX3" fmla="*/ 5481631 w 8663583"/>
              <a:gd name="connsiteY3" fmla="*/ 0 h 6858478"/>
              <a:gd name="connsiteX4" fmla="*/ 5487208 w 8663583"/>
              <a:gd name="connsiteY4" fmla="*/ 0 h 6858478"/>
              <a:gd name="connsiteX5" fmla="*/ 8663583 w 8663583"/>
              <a:gd name="connsiteY5" fmla="*/ 6858478 h 6858478"/>
              <a:gd name="connsiteX6" fmla="*/ 1239028 w 8663583"/>
              <a:gd name="connsiteY6" fmla="*/ 6858478 h 6858478"/>
              <a:gd name="connsiteX7" fmla="*/ 1239288 w 8663583"/>
              <a:gd name="connsiteY7" fmla="*/ 6857916 h 6858478"/>
              <a:gd name="connsiteX8" fmla="*/ 480486 w 8663583"/>
              <a:gd name="connsiteY8" fmla="*/ 6857916 h 6858478"/>
              <a:gd name="connsiteX9" fmla="*/ 480486 w 8663583"/>
              <a:gd name="connsiteY9" fmla="*/ 6858000 h 6858478"/>
              <a:gd name="connsiteX10" fmla="*/ 0 w 8663583"/>
              <a:gd name="connsiteY10" fmla="*/ 685800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63583" h="6858478">
                <a:moveTo>
                  <a:pt x="0" y="0"/>
                </a:moveTo>
                <a:lnTo>
                  <a:pt x="480486" y="0"/>
                </a:lnTo>
                <a:lnTo>
                  <a:pt x="4415403" y="0"/>
                </a:lnTo>
                <a:lnTo>
                  <a:pt x="5481631" y="0"/>
                </a:lnTo>
                <a:lnTo>
                  <a:pt x="5487208" y="0"/>
                </a:lnTo>
                <a:lnTo>
                  <a:pt x="8663583" y="6858478"/>
                </a:lnTo>
                <a:lnTo>
                  <a:pt x="1239028" y="6858478"/>
                </a:lnTo>
                <a:lnTo>
                  <a:pt x="1239288" y="6857916"/>
                </a:lnTo>
                <a:lnTo>
                  <a:pt x="480486" y="6857916"/>
                </a:lnTo>
                <a:lnTo>
                  <a:pt x="4804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5" name="Freeform: Shape 79">
            <a:extLst>
              <a:ext uri="{FF2B5EF4-FFF2-40B4-BE49-F238E27FC236}">
                <a16:creationId xmlns:a16="http://schemas.microsoft.com/office/drawing/2014/main" id="{A9F66240-8C38-4069-A5C9-2D3FCD97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234957" cy="6858478"/>
          </a:xfrm>
          <a:custGeom>
            <a:avLst/>
            <a:gdLst>
              <a:gd name="connsiteX0" fmla="*/ 156905 w 8234957"/>
              <a:gd name="connsiteY0" fmla="*/ 0 h 6858478"/>
              <a:gd name="connsiteX1" fmla="*/ 3986777 w 8234957"/>
              <a:gd name="connsiteY1" fmla="*/ 0 h 6858478"/>
              <a:gd name="connsiteX2" fmla="*/ 5053005 w 8234957"/>
              <a:gd name="connsiteY2" fmla="*/ 0 h 6858478"/>
              <a:gd name="connsiteX3" fmla="*/ 5058582 w 8234957"/>
              <a:gd name="connsiteY3" fmla="*/ 0 h 6858478"/>
              <a:gd name="connsiteX4" fmla="*/ 8234957 w 8234957"/>
              <a:gd name="connsiteY4" fmla="*/ 6858478 h 6858478"/>
              <a:gd name="connsiteX5" fmla="*/ 810402 w 8234957"/>
              <a:gd name="connsiteY5" fmla="*/ 6858478 h 6858478"/>
              <a:gd name="connsiteX6" fmla="*/ 810662 w 8234957"/>
              <a:gd name="connsiteY6" fmla="*/ 6857916 h 6858478"/>
              <a:gd name="connsiteX7" fmla="*/ 156905 w 8234957"/>
              <a:gd name="connsiteY7" fmla="*/ 6857916 h 6858478"/>
              <a:gd name="connsiteX8" fmla="*/ 156905 w 8234957"/>
              <a:gd name="connsiteY8" fmla="*/ 6858478 h 6858478"/>
              <a:gd name="connsiteX9" fmla="*/ 0 w 8234957"/>
              <a:gd name="connsiteY9" fmla="*/ 6858478 h 6858478"/>
              <a:gd name="connsiteX10" fmla="*/ 0 w 8234957"/>
              <a:gd name="connsiteY10" fmla="*/ 479 h 6858478"/>
              <a:gd name="connsiteX11" fmla="*/ 156905 w 8234957"/>
              <a:gd name="connsiteY11" fmla="*/ 479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34957" h="6858478">
                <a:moveTo>
                  <a:pt x="156905" y="0"/>
                </a:moveTo>
                <a:lnTo>
                  <a:pt x="3986777" y="0"/>
                </a:lnTo>
                <a:lnTo>
                  <a:pt x="5053005" y="0"/>
                </a:lnTo>
                <a:lnTo>
                  <a:pt x="5058582" y="0"/>
                </a:lnTo>
                <a:lnTo>
                  <a:pt x="8234957" y="6858478"/>
                </a:lnTo>
                <a:lnTo>
                  <a:pt x="810402" y="6858478"/>
                </a:lnTo>
                <a:lnTo>
                  <a:pt x="810662" y="6857916"/>
                </a:lnTo>
                <a:lnTo>
                  <a:pt x="156905" y="6857916"/>
                </a:lnTo>
                <a:lnTo>
                  <a:pt x="156905" y="6858478"/>
                </a:lnTo>
                <a:lnTo>
                  <a:pt x="0" y="6858478"/>
                </a:lnTo>
                <a:lnTo>
                  <a:pt x="0" y="479"/>
                </a:lnTo>
                <a:lnTo>
                  <a:pt x="15690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295EB6-1CBF-455E-9E7D-3D5E3E29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19" y="42894"/>
            <a:ext cx="4378881" cy="1325563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      SCWEW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BCEB33-7933-4487-A19D-5B37578A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953" y="1169775"/>
            <a:ext cx="5076090" cy="4151376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pl-PL" sz="2400" dirty="0"/>
              <a:t>Celem głównym przedsięwzięcia grantowego jest poprawa dostępności usług edukacyjnych dla dzieci/uczniów/słuchaczy ze zróżnicowanymi potrzebami edukacyjnymi w tym ze specjalnymi potrzebami edukacyjnymi.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46B3741-035F-4D56-86AA-E14D44534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4" y="5857537"/>
            <a:ext cx="7129221" cy="771589"/>
          </a:xfrm>
          <a:prstGeom prst="rect">
            <a:avLst/>
          </a:prstGeom>
        </p:spPr>
      </p:pic>
      <p:pic>
        <p:nvPicPr>
          <p:cNvPr id="10" name="Obraz 9" descr="Obraz zawierający tekst, wewnątrz, podłoże, ściana&#10;&#10;Opis wygenerowany automatycznie">
            <a:extLst>
              <a:ext uri="{FF2B5EF4-FFF2-40B4-BE49-F238E27FC236}">
                <a16:creationId xmlns:a16="http://schemas.microsoft.com/office/drawing/2014/main" id="{4D26BEAE-C4F0-491F-A042-F4604798DC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23398" r="-8330" b="21333"/>
          <a:stretch/>
        </p:blipFill>
        <p:spPr>
          <a:xfrm>
            <a:off x="5106926" y="691"/>
            <a:ext cx="5224300" cy="3150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" name="Obraz 193" descr="Obraz zawierający tekst, wewnątrz, podłoże, ściana&#10;&#10;Opis wygenerowany automatycznie">
            <a:extLst>
              <a:ext uri="{FF2B5EF4-FFF2-40B4-BE49-F238E27FC236}">
                <a16:creationId xmlns:a16="http://schemas.microsoft.com/office/drawing/2014/main" id="{5E92D4C2-844F-44FE-9C59-9B65398A7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022" y="2278966"/>
            <a:ext cx="3757655" cy="463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0959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0D1469C-CA6D-45A9-A1EF-A514E3C82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768" y="-366154"/>
            <a:ext cx="5390093" cy="3068357"/>
          </a:xfrm>
        </p:spPr>
        <p:txBody>
          <a:bodyPr>
            <a:normAutofit/>
          </a:bodyPr>
          <a:lstStyle/>
          <a:p>
            <a:r>
              <a:rPr lang="pl-PL" sz="2900" dirty="0">
                <a:solidFill>
                  <a:srgbClr val="FFFFFF"/>
                </a:solidFill>
              </a:rPr>
              <a:t>Serdecznie zapraszamy                  do wypożyczalni przedstawicieli szkół/przedszkoli ogólnodostępnych objętych wsparciem SCWEW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B0EB63-3BAC-4BCE-822C-E320989BF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063" y="2968317"/>
            <a:ext cx="4458424" cy="1899967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rgbClr val="81BFF8"/>
                </a:solidFill>
              </a:rPr>
              <a:t>Zespół SCWEW </a:t>
            </a:r>
          </a:p>
          <a:p>
            <a:r>
              <a:rPr lang="pl-PL" sz="2800" dirty="0">
                <a:solidFill>
                  <a:srgbClr val="81BFF8"/>
                </a:solidFill>
              </a:rPr>
              <a:t>Skarżysko- Kamienna</a:t>
            </a:r>
          </a:p>
          <a:p>
            <a:endParaRPr lang="pl-PL" sz="2800" dirty="0">
              <a:solidFill>
                <a:srgbClr val="81BFF8"/>
              </a:solidFill>
            </a:endParaRPr>
          </a:p>
          <a:p>
            <a:r>
              <a:rPr lang="pl-PL" sz="2800" b="1" dirty="0">
                <a:solidFill>
                  <a:srgbClr val="81BFF8"/>
                </a:solidFill>
              </a:rPr>
              <a:t>ZAPRASZAMY !!!!!!!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2475E4D-A3A5-4A2C-84A1-FF7F29F19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69" y="5804958"/>
            <a:ext cx="5390093" cy="49858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 descr="Obraz zawierający zewnętrzne, niebo, budynek, podłoże&#10;&#10;Opis wygenerowany automatycznie">
            <a:extLst>
              <a:ext uri="{FF2B5EF4-FFF2-40B4-BE49-F238E27FC236}">
                <a16:creationId xmlns:a16="http://schemas.microsoft.com/office/drawing/2014/main" id="{79FFF8FB-DB97-42D1-BF0D-DB487F17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07" y="366751"/>
            <a:ext cx="4618529" cy="2891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az 7" descr="Obraz zawierający tekst, droga, niebo, zewnętrzne&#10;&#10;Opis wygenerowany automatycznie">
            <a:extLst>
              <a:ext uri="{FF2B5EF4-FFF2-40B4-BE49-F238E27FC236}">
                <a16:creationId xmlns:a16="http://schemas.microsoft.com/office/drawing/2014/main" id="{5FB5A60D-442E-40DE-875F-40042F2EC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07" y="3644956"/>
            <a:ext cx="4618529" cy="28462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2910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DE216A4-EAF2-4B40-93CE-406633808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898" y="643467"/>
            <a:ext cx="8088204" cy="5571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737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6520" y="0"/>
            <a:ext cx="8807079" cy="1158857"/>
          </a:xfrm>
        </p:spPr>
        <p:txBody>
          <a:bodyPr anchor="b">
            <a:normAutofit/>
          </a:bodyPr>
          <a:lstStyle/>
          <a:p>
            <a:r>
              <a:rPr lang="pl-PL" sz="3700" dirty="0">
                <a:solidFill>
                  <a:schemeClr val="bg1"/>
                </a:solidFill>
              </a:rPr>
              <a:t>Wypożyczalnia – zadanie SCWEW</a:t>
            </a:r>
          </a:p>
        </p:txBody>
      </p:sp>
      <p:sp>
        <p:nvSpPr>
          <p:cNvPr id="11" name="Graphic 212">
            <a:extLst>
              <a:ext uri="{FF2B5EF4-FFF2-40B4-BE49-F238E27FC236}">
                <a16:creationId xmlns:a16="http://schemas.microsoft.com/office/drawing/2014/main" id="{52D7FCC1-2D52-49CE-A986-EE6E0CA64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1258" y="619275"/>
            <a:ext cx="932200" cy="9322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3" name="Graphic 212">
            <a:extLst>
              <a:ext uri="{FF2B5EF4-FFF2-40B4-BE49-F238E27FC236}">
                <a16:creationId xmlns:a16="http://schemas.microsoft.com/office/drawing/2014/main" id="{28C3CACD-E5A7-4AAC-AE47-75CF7D30F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1258" y="619275"/>
            <a:ext cx="932200" cy="9322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7866" y="1379317"/>
            <a:ext cx="5217173" cy="4351338"/>
          </a:xfrm>
        </p:spPr>
        <p:txBody>
          <a:bodyPr>
            <a:no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Jednym z zadań SCWEW jest zapewnienie wsparcia rzeczowego, niezbędnego do zaspokajania potrzeb przedszkoli/szkół ogólnodostępnych.</a:t>
            </a:r>
          </a:p>
          <a:p>
            <a:r>
              <a:rPr lang="pl-PL" sz="2000" dirty="0">
                <a:solidFill>
                  <a:schemeClr val="bg1"/>
                </a:solidFill>
              </a:rPr>
              <a:t> Wypożyczalnia sprzętu specjalistycznego                   w SCWEW jest odpowiedzią na potrzeby dzieci/uczniów w zakresie wsparcia rzeczowego  oraz stanowi zaplecze metodyczne i specjalistyczne dla nauczycieli.</a:t>
            </a:r>
          </a:p>
          <a:p>
            <a:r>
              <a:rPr lang="pl-PL" sz="2000" dirty="0">
                <a:solidFill>
                  <a:schemeClr val="bg1"/>
                </a:solidFill>
              </a:rPr>
              <a:t> SCWEW będzie wykorzystywać sprzęt specjalistyczny stanowiący zasób placówki specjalnej, a także zakup niezbędnego wyposażenia    i sprzętu specjalistycznego za środków projektu grantowego.</a:t>
            </a:r>
          </a:p>
          <a:p>
            <a:pPr marL="0" indent="0">
              <a:buNone/>
            </a:pPr>
            <a:endParaRPr lang="pl-PL" sz="1800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35C15A-135A-4FD3-BA11-A046CFA39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91531" y="1226111"/>
            <a:ext cx="1598829" cy="531293"/>
            <a:chOff x="6491531" y="1420258"/>
            <a:chExt cx="1598829" cy="531293"/>
          </a:xfrm>
          <a:solidFill>
            <a:schemeClr val="bg1"/>
          </a:solidFill>
        </p:grpSpPr>
        <p:grpSp>
          <p:nvGrpSpPr>
            <p:cNvPr id="16" name="Graphic 190">
              <a:extLst>
                <a:ext uri="{FF2B5EF4-FFF2-40B4-BE49-F238E27FC236}">
                  <a16:creationId xmlns:a16="http://schemas.microsoft.com/office/drawing/2014/main" id="{61E65A99-85A2-448D-AA1F-7690BD01A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127EC05-3250-408F-8F9F-A73F8B9B1D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6D9B8D4-23BB-4CD2-A0FF-95423AFEB0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" name="Graphic 190">
              <a:extLst>
                <a:ext uri="{FF2B5EF4-FFF2-40B4-BE49-F238E27FC236}">
                  <a16:creationId xmlns:a16="http://schemas.microsoft.com/office/drawing/2014/main" id="{91DC38B0-ED19-4BAC-A009-485461F23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A2C10C3-E625-41E2-8047-2AE4A87F3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F0340A9-BD8A-4ABB-9AC1-7A14DF22EE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AEFC3D9D-5D81-4A5B-A704-E7FB95DB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483" y="6080090"/>
            <a:ext cx="7835111" cy="66047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AF83E4-4DE2-499C-9F36-0279E7E4F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154385" y="4452524"/>
            <a:ext cx="1443404" cy="1443428"/>
            <a:chOff x="10154385" y="4452524"/>
            <a:chExt cx="1443404" cy="1443428"/>
          </a:xfrm>
          <a:solidFill>
            <a:schemeClr val="bg1"/>
          </a:solidFill>
        </p:grpSpPr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0B09EB4D-4323-43F4-9970-42885A83A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A9C6284-1137-47FE-9471-23CA824947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00A6D3C-23F9-41D9-B891-14D8E2E98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8F8D96F5-1ED7-4891-8D8B-A24E72DA7C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0E9A3A72-EC37-423D-B309-A6487A86C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EBE630AB-13C0-44A2-80CA-C07483E934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B7768337-3D65-4FE5-8E1A-D79219E0A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968E4331-550E-4929-ACE8-D2ED2D6EA3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68D8817-CAEE-45BB-820E-A67C68D480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350A8C31-0139-4ABD-967A-139738E88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855AEE1-1C1C-4832-8B4C-042F59E029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41C5A32-BD0A-4457-9CF7-97467FA2B7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93C14A20-2E3C-49F8-AF55-C384FEB955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DB167719-0D82-4ABF-9BC8-B073A84741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60582DE-E250-4561-9298-E4FADEB90F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820B635A-6E81-4D8A-98A3-141E57A6FF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3909A0ED-D070-4792-A2EE-CCEB6BA63C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619A19C-3B55-4085-8668-458999628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7D16772-2B59-486E-BE47-65D591C088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1D6A06B8-1E4A-497F-B977-F78E5D7D00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55BC53AD-5249-4FB1-AB74-3F71AAEB5A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6F8561A-874A-48BB-BCC2-07F002ED4F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BA6B1B8F-9695-447F-BF2F-9010D40A07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454192F9-26C5-4212-BA60-CADA662AFE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BFBDA013-4858-422E-AE7A-614BF71FB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2BA261C-0C75-431D-9FD5-2C3AA241BE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0F8709D9-2655-4A39-9228-BCFCBF4122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9653F80B-5CF7-45EF-889B-FD0AAF4835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2A1DA86A-7442-4897-88A4-EDD18A01C5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9623279-A4CE-49AC-B5FA-CD224324BE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B9D8B4D-1BE5-4CD9-A592-D0D3D76911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769A47A3-F5B7-4BF0-B920-21A62F96F7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6E5DCDE9-48A4-41BA-987D-CC72C62B36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0F51F840-3DBF-444E-BC79-718416C51D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DFD2B64-98D0-4E59-AE1F-693872F36D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CF09CB65-8B7E-426C-A3FE-DD20196FC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43149294-A5BC-4E62-A167-3CD55E05B3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DB99FCDF-C9A0-40F7-ABDE-7247B2238D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0CE59751-EC07-43C1-A5F5-AF5D30EBBE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4573CCF2-67F2-4BD1-A01C-1D064B908F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1C60C662-612D-485A-A50D-E938C6E499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0048F63C-A2BB-4D89-9649-91EC2045C0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1C29F96C-43D4-4F0F-A76D-4CED9C610C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B660107F-776B-455F-AC78-225F21B81D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EB1DB332-7265-477D-9A04-EDB3799DEA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BBEFE2D-1654-40D8-A838-45728A1683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90211E2-64DF-4171-811B-B8A0CD87B9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5F7CDCE8-8B48-4859-BDFE-FCB7BC6F58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B770A8C4-614E-4295-A937-718CC61B25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A699ADB6-675C-44B0-B96E-EDD7AC1F9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4875E98-2AA1-4001-90EA-2F3D9E017E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5BEC7219-356F-4141-B57B-8BCD85BF77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564D4AAB-BB2C-4A77-BB45-94EEC66CD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CE9CF29A-81CA-4A03-8B04-55F5668826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52FEFF22-7798-4730-9C0B-EC7EAFCD01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0149276-D167-4D2B-93F1-FD2958302B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E7DC22D5-A39C-4789-A952-D891488772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7BA51EF1-15F0-4193-AB83-F8C8A64D62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3FB75ADB-F020-4C56-91C6-9AB462985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DBCE5CDF-BBF6-4E67-8CCE-9482D7EB4F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2138BABC-E51C-4F80-972E-CF44385C1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96B0C850-272E-4B08-8779-B872DCAA37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2EEE54AF-B9C2-494D-9E02-2F67FEF7A2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D21349A4-F7C9-492C-A658-EA9F7538B6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D88D1ED8-AC07-4621-9933-E10CE61220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6FD21FCD-1DA9-45C2-9AB5-548EE0E6E6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C8BDD8CA-1442-470F-A5D3-FC8A87A103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B8DF094-690E-4C13-8284-7A7C97441A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E0B926C-A114-444D-BA51-FECE28B03C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00BDE6CC-5F54-4752-ACC4-E3BCF2BEEA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6E28F857-CCD8-4222-84C0-A0B415E7BD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CD2687E0-0214-44E6-8BB1-34F6B7BA89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7F1236AA-FC17-487E-83B1-D71BCB2A87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623384AA-72EF-4BCF-9137-1944405836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1BD81D1B-2270-4FBE-B437-F0DBB8DDF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411E268-F8CA-4C78-82ED-DDCF28B0BE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D48F8732-5205-4843-A2EB-3E0EB18F9F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DC5966DA-8E1A-43FF-A1A4-C6879B4564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E3BEFD3E-662F-4B38-859E-093A14241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06C52F63-F17B-4356-A3AE-9707D93D29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85706A28-0822-4064-AD3E-2A1F4E1C9E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48A813F-1672-44DB-A207-F3494E7C28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6FC8AEBA-4BD5-4BB0-B004-A8B06B6A41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71ED8D8F-0325-426C-9257-1A5048211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0FF054DF-85C2-466A-9D64-EB6D95AA82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2D01FA60-E77D-41EE-8228-CFB979E3D5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AC8D6F02-E0C8-4EF5-9D41-E75C16C16E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BD111AAF-4EE4-4A89-84D2-4201F035D7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E8F4C133-3F54-4715-A7D6-4261B9A998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BAA2E6B-E393-45EA-8AE6-A775AA69CC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7DB4F953-9FE8-4B8D-A62B-CB20A7037A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9D918AF2-85FB-436F-99DB-622B076646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1F078C58-0893-4D64-B685-BCB70CAC62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AEDA3784-7618-477C-A8B0-36FA393D64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AC49727-CA00-439E-82D4-B446B78965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6B67B441-65C8-4A53-968B-C56CB4086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94CEDDB5-CC85-4A9E-A73C-85D7B714F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0BF7883-770D-4CA2-BE01-C5F4B102B9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DF07BC6-9560-430C-86FA-AFA6F7DF09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9B085920-7744-44C8-AF91-D2F16C997D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22308C0A-08FC-4AAA-87B2-1E57033E4A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AB727BDA-993C-4BB5-8CED-8D50C55F7A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1BB192D1-56DC-4342-911C-7D80A9084D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337ADC5A-E225-4E91-B940-2DD15330E7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0D170CF5-349D-4588-8AD3-373D47A4EC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297A6982-5B80-4376-A9D2-C11E9B084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0B14F779-546D-4011-8459-2E8E34C505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35AE6943-22C6-405D-A071-F8EC29DAB0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2464DBFD-1DA1-456F-8427-CF66CD4C8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C9CA1114-00C4-448B-BF9A-9D70C709B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2101A885-A4A8-4AFE-9905-E510D58C84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661E165D-4826-43AD-AD75-1C965A71A0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C1F2231A-5945-44AF-95E4-6D14529C86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1998F14A-698C-4220-92B8-2EC10C3561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96E0BBF-D595-4DAE-91C6-4EB179C693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E31F1BC0-CB0A-4386-BE5E-7972AFB050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B1575BDE-4CFA-4FAD-9F64-692A6DBFF5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9D32D2E3-5D5B-4751-A477-A26860AC17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92009233-25F1-4029-B170-318CBBA00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CCBFA5E5-8384-4D58-BD73-BA36E23E8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ACBBAC3-185E-4C28-81AB-C9BE2A88DE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25AF996-F3FB-4AF2-B954-BDF79069E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E10B0127-17D3-4B62-8708-9558A79455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A36A9D1B-B750-446F-99FF-E3280E32AD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C078DB92-DE53-4BEC-BBD4-B5966EAA16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7334AD7D-F850-4E92-89F9-49EE6E3AA7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14D983A3-96A9-4BB8-90D5-93B0E625F8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43A1FFE3-BB5F-4455-B23F-DA56AE791E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C34E69E0-4115-4CAA-86FB-1D5A8830D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5707C7C-BEB2-4920-9D44-8AF218FFB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D95D2E5E-6D1E-43FC-A231-E28A08296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DB511D52-FE0D-4F8D-AC2F-6806904C67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E4D31CC7-D38B-4566-A6F9-5CB84EEAAD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48116577-FA2A-434D-83D4-213A1497D2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02288414-AA9B-4065-A506-AE5ED2ABC5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92EAF5E5-70A0-4FE6-B906-6BCF9C49F7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3DA12971-2CD2-4DE8-8B05-8B11B5614B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B9486073-CABC-45A3-B442-5959E5CE6D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3EEB7953-85A2-4391-931C-CE88AC0532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1BF2EBC9-4A08-4A35-8C75-15E51BA0AB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1686BEF1-7F1A-40F6-BC3F-24221ACECC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5D2D2281-DA3F-41A6-B56E-2EE507826A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B1EBA419-056B-478C-A25C-B349F4DDD9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DE38383-61B3-4E4E-B781-1C7DA04D65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F62AD048-154B-4830-A46F-263BA35AA7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636A730F-15EE-440C-84B5-0541AE9546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31AF286F-6D0E-447F-B4D1-24729E0D62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36F64061-98E4-477D-BABF-CC6BA8D676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1C601616-D38B-4ED2-BD55-F5AEA36AB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E0593B16-48EE-41A8-B4AF-E03A74CBB8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6B2406B-8A3A-4381-8D69-1178F16C4D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F1F792D-BA16-4D8F-99C3-E5E6959A51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AA77D5AF-6FFE-4577-BC40-BA19023071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08F16A01-2EE8-4E4F-83CD-2000577D1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18ACB7FF-8D64-44A2-8571-7DB441D97E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E15E0D81-20B6-4D4C-9B7C-4D5A01B6AA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8F687395-0ADA-4504-B6D0-D55493AB66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4D99C3F-4701-403D-A69E-EE345B0E41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0C6D9CF1-A535-4742-B2CF-B61ADC55ED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E9EB265F-CF4E-4485-88F1-AE3CE1BE37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B354D37-6517-4AF4-8195-9A7B43D20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A3087FA-3C5B-4898-9FE2-633DAA0B74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C8D7AB32-147E-4110-ABBE-7F1FB68942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42ED17E-A6FC-4BC6-B7FE-EF9BC5B151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4610CFBC-B173-4CBE-BBD7-7E859FCAB0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7578019C-8AAF-4A81-84C4-155EB43FAF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46936191-0661-4BD8-9A61-D00FAC97DF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F7BC1D8F-F88B-4A19-B640-8DCC739927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47D77817-943A-4D8A-82EE-C309FC9FF0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F86E220-D031-40B7-B3A2-0C723E3A91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226E1D80-1BFB-4A13-8F3C-94D54398C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DCC1C21-CB11-4506-90E4-37DCD97AF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8177170-8FD3-4752-B1DB-0186ADF9B1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CAA5FB4-9073-4612-99F5-95E1C6D067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E021324-18DD-4114-8992-9652707C16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ECBC33B-D8EB-4804-9EA3-57C07B57C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03927C7-0E45-4B61-844A-4A626FDF6A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C6AF6E8-E748-47F7-B35C-567D5FBA6C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EC671E5-B299-470C-9C7A-A50106E51B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410EBDF-623D-41EF-82A4-9FB938A7B6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6F866F8-B429-471B-9C2B-051BDCBAF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883B4FBD-06C8-4D5D-B0D9-755E4CD1A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E3FD149-0B2F-4DA0-9721-59B9FEE8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D26DB48-036E-4616-BA8B-C606A7B58B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D6F6275-06AB-4316-B8C4-927E53487C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E8CABF3-9C76-46A0-8DE9-F055C94A93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1A12ED9-6299-4ABD-9827-DD52FE22B2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0ADA37A-E396-4F92-AB19-D6994E0DD5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A96001A-BD0F-4CF9-A22B-545ED4F863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D9ACB13-4C6C-4347-9F65-1309B33A1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F17BE4A-72F8-4529-8558-E62103AEA7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806708C3-D03F-4605-8C6F-AE8EDA083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D520ADFA-68AE-4CE4-913A-F070A2817D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C6C63AD-C87A-403E-ADB5-4EDD034438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370EAC6-89F0-4826-90D1-E55C334479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1FB61DD4-AB7B-417A-AE96-B1D9CBAC10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4AD18D2-11BA-4192-9845-206C033F3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5892E2D-483A-4C0A-87C7-6FFA2EB5E2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4037ACD-005D-4907-942F-D565AF6C83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A8FD84E-39BE-456B-84C5-E03698AAC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2FC47C2-6EF5-4D17-8703-527F28609C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D29BC8A-00E1-481E-8BA4-1AA7F4AA12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5AF6ABE5-726A-495B-A832-3851CB9115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8E250A7-0600-440B-BEBC-61B2D4D7B1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C36BEB1-881D-4496-AD7F-1CC4B46FA5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71DFE25-AF37-409C-B032-5F47D7150F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9AF97A7-FC44-49BF-ABD1-59DB48B898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3939D792-9C64-48CF-8607-C7873A563A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2F69E48F-45D8-4A8A-A101-5DF775A539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EE47C3F3-8AC5-414F-8E20-25DA306C55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09CB222-24C1-414A-B56E-EA3617D05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FC26844-A93E-4C55-8619-F58615B4A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EA8BA8A-4848-4084-A841-501CECF285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4BC148C-3116-4C75-89DF-2BF348429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1F3F7CB-7B69-49A3-A09E-D20648831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8072F8C-2347-472F-9D9A-F5511BA401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22C76E0-8D4F-4788-9856-B1AB15B209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3A9EC23-E263-4098-AC45-E628E1A297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72211D0-3733-443C-999F-6CE736381C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EC069AD-6364-4585-A8F1-931648A1BF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9361719-49F1-40E3-9ABA-2FE9D78364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37F2D47-03EF-4AE6-ABB9-36506DF5A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554F257-3BD2-493C-A5F1-FCC2C64C35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4D297D55-4523-4CE1-9A0F-3EA6B27F79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05D1D96-783B-407F-BF8C-B0773589EB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5D03B3C-A55A-4738-A6FF-8F2DA5B99E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41CE56E-C4C8-427A-9E82-C1EEF78E84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2359086-D108-47DE-B6EA-0BEE1835D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FA49818-F2EA-427C-B93C-15E320DA1B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435C1E1-0D80-4B30-8CAC-C6EDE1DE7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0FCB137-01B0-4770-AFC3-003DF7897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D03298B-8D34-487C-9DF0-DB9AC83071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4698B28F-FFEF-44BA-B657-E59F80990F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900A4B40-BCFB-46E4-AE4F-FCC5C65091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914CE6AE-7FAB-4A5D-8EA2-861CAF598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FF0F3D4A-D39F-48EE-934D-C73834DC56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09B630BB-5848-4C72-9F5A-FC8EBE7A6B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F662A334-5814-480B-861F-17661B60F7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C0FC730-550F-42A2-AE79-EEA30B11C7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03054F4A-43DC-46A1-89D0-87DA8F3157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5F66EF36-2C9F-49B2-B972-1BA82C8F36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47955EF8-6501-4579-B85F-DE5C0815FF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0BA4174-EBEB-40DA-8B1D-6A7851E38C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0512C7C-98D6-45AD-8CA4-1BEB01262D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416CB557-0CE9-4015-A920-C6766A0664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EA7B3B4-3BF2-4B69-B300-5D86CCB0A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D887DF00-5D34-4A8B-9A84-C40D336238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EADE921C-83B0-4521-916F-E7EC5CFDAD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5CEDA6FA-EB55-47AE-A005-BF546085C1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9DAC0C40-EF50-4632-B781-ACDAE95AF3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582AAB43-E3D9-4272-8809-5F70B30206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8C7D300-E0BD-4C12-92B1-0801266F02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CCA3ED35-2344-4402-B61B-3932E69457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949146BF-06FF-41BB-BDD3-B80BABB3AA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393A6A5F-F75B-4BBC-AADC-A84DA758EE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77B21059-EA9B-4329-968B-81F7966D27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BFF9C99F-41B4-4789-934B-8BF03EA94E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180277F-7E18-4896-AE91-960B379D2C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95FE437-DA37-44C9-B975-96C6DD9DE0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A2A5369E-5DB7-4854-BBEC-D043F3A5F2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6B0D6D9-913A-4804-83B5-5A9858F570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29B4FACF-EF13-4EFA-86D3-D5B2B6703A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7BD767A9-D2A3-4942-B654-34DDDFD60B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C97F02F-13B9-4D7E-B916-BC8713CC0D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99C0654B-0803-40FA-BF28-D8EA65F58C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44F31B6-3657-4241-A94E-EEDBFF0C98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3557624B-3CCB-43DA-998B-B1EC599C75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5B0CCD4-215D-456D-808C-F96ABB74D3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FE4E038E-23E6-43BE-9A3B-523A28DF73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A686F1FD-4135-414B-8575-ED97CC8DBF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36FBC8D5-B3FE-4E26-8B4F-5D5668A8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3A60C97-778A-4251-A66B-49769F0C2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0CC04E3B-2AC3-4A7B-A425-DDABEA8AF3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EF7D0E1-459C-4A15-9F05-545F6430B6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D5797445-BFB3-4EB2-8B44-4BF2C9E915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E27FB1FC-477D-45B3-82B0-0F49364698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94CF442-4FF2-41B3-8870-097DBAF46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24927C8-A42E-4B8D-84A4-50A58968B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379CB96-0D3A-4582-8650-A909955BA3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31F84F2-CE93-4841-9AA6-BC9E355796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1BED9D2-07EF-452E-AFA1-9A1E80AE24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2C75A1A5-0A11-42EA-AF4E-FF52721258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4275A1C7-FA96-4BBB-A7EF-A7ED02814E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8CA8B3B4-73BE-41D5-900B-42FBF6AA72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B0264B0D-E150-4641-BBB1-58080670EE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BCC2D199-EF36-4077-A50C-D9FC99331B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6DCCA13-7F75-46F9-97B3-A9DA4C2173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6C76EEB-75A4-418F-9FE0-CC513BC3C2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952CEF-EC1B-4714-8900-D2DFAEF30F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B899198-ADCC-4613-957B-7A40B17B15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5581AF7F-95DB-4163-B608-C04A61FB92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616F834-835A-42B4-B51B-5AD285E283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F598AFA-5F8F-4191-8881-1DE91BB2B0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623A080-F2C6-4664-B99C-99A9C287B4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330E7091-D82F-490A-8F32-DE8745212E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B340B39-E421-434F-AF1A-DAD7E7802D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C2ED568-9809-4A18-A06A-87018A987E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6C26F4B-6369-4557-B6D4-A1B448B127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42CEA830-FB77-4EA5-9BAB-64B6F500F3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E5A9B88C-3ADF-40D8-9E9B-42439F8520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CC9DEE2F-0410-4B1A-BED8-D1371CE8B4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A66E75A-959E-436D-B1F1-DBD1E460E1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B35526DB-3749-43FA-84BA-E73EE1D1DB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503C90B-19EF-4925-A08A-AE40956A2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B98692DC-F401-45BC-ABC7-421F3391C3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8629B1A4-7BFC-4F45-9FAD-BB035C4E47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2F92592-AB8B-4732-BEE7-3E2B830EA3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9C3644DC-02D1-43FF-8ED1-0ECBBA4B3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4DC12AE3-E70C-4CD8-9A74-7567F99C46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0E0DDE12-8B48-4D21-8863-06298ED8B8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C611F1DE-AF40-48FC-8A1E-0A175D439E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34C2CAED-22FC-4450-8BBC-7811F7DF9B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89E6B45-A41C-4735-A7F5-E4EFD5DCFD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44BFE35C-5487-42E8-AC30-01FC1E4F51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3575E1A5-C3CB-4081-A394-36172B7DB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C9C6DF24-803A-44A1-B29A-B90297D393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2A7B096-566C-4312-AF19-D9A3B6BC0E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B429767-12DD-4020-BC3E-9944CF36F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F510776-417B-4B74-9082-ED3915450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FEF51D3D-E951-49CE-BCE4-D444BEF6B2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B27BA73E-E784-4961-884D-F507DDE38A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2849019E-0178-4A1C-A5D8-DC3DFC572B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B49676D-9D41-4B2D-8FF9-69AC31CFDC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6BDFE3E8-9647-4400-B019-8EDD4E688B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EDD57B95-ED61-4561-9ADF-38126BADCE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3744F230-BFBA-41B0-9FE2-481D1EAFFF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32022D3-12E0-4BC1-8085-D6CBF3CDD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D1AED37F-874A-4B21-A522-FEBCB38F4C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5BB466E2-3497-4A3B-8777-FAA0AAEE2B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A924D178-36E4-4E29-86E8-7716F3B4A7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D0DF84E5-BB3D-4120-8FD3-98ECDA31BB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E5B29635-10AC-481E-A2DE-80E9DE6128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AAB430CA-3259-463F-85F9-B6E180323A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EF18909-FC9F-4845-B1DC-027E82B21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FCE2389-D574-49C1-89EB-D8C7308883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D44B35A5-5216-45FC-8F0F-D80E383B42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470F10A-F708-41AA-A910-5C288B3556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D73E13B-910B-40D2-B53F-6614C098B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8267FC95-0200-40B3-B043-D33BEA60D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F14022C-37CD-4CDD-ACD1-86161EF001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pic>
        <p:nvPicPr>
          <p:cNvPr id="6" name="Obraz 5" descr="Obraz zawierający tekst, wewnątrz, podłoże, ściana&#10;&#10;Opis wygenerowany automatycznie">
            <a:extLst>
              <a:ext uri="{FF2B5EF4-FFF2-40B4-BE49-F238E27FC236}">
                <a16:creationId xmlns:a16="http://schemas.microsoft.com/office/drawing/2014/main" id="{8216E723-753C-4090-87FA-C35DE07A9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99" y="2194357"/>
            <a:ext cx="2790007" cy="3437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295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166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17D17FB-975C-487E-8519-38E54760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386947" cy="6858478"/>
          </a:xfrm>
          <a:custGeom>
            <a:avLst/>
            <a:gdLst>
              <a:gd name="connsiteX0" fmla="*/ 433167 w 6386947"/>
              <a:gd name="connsiteY0" fmla="*/ 0 h 6858478"/>
              <a:gd name="connsiteX1" fmla="*/ 2138767 w 6386947"/>
              <a:gd name="connsiteY1" fmla="*/ 0 h 6858478"/>
              <a:gd name="connsiteX2" fmla="*/ 3204995 w 6386947"/>
              <a:gd name="connsiteY2" fmla="*/ 0 h 6858478"/>
              <a:gd name="connsiteX3" fmla="*/ 3210572 w 6386947"/>
              <a:gd name="connsiteY3" fmla="*/ 0 h 6858478"/>
              <a:gd name="connsiteX4" fmla="*/ 6386947 w 6386947"/>
              <a:gd name="connsiteY4" fmla="*/ 6858478 h 6858478"/>
              <a:gd name="connsiteX5" fmla="*/ 1832610 w 6386947"/>
              <a:gd name="connsiteY5" fmla="*/ 6858478 h 6858478"/>
              <a:gd name="connsiteX6" fmla="*/ 433167 w 6386947"/>
              <a:gd name="connsiteY6" fmla="*/ 6858478 h 6858478"/>
              <a:gd name="connsiteX7" fmla="*/ 0 w 6386947"/>
              <a:gd name="connsiteY7" fmla="*/ 6858478 h 6858478"/>
              <a:gd name="connsiteX8" fmla="*/ 0 w 6386947"/>
              <a:gd name="connsiteY8" fmla="*/ 478 h 6858478"/>
              <a:gd name="connsiteX9" fmla="*/ 433167 w 6386947"/>
              <a:gd name="connsiteY9" fmla="*/ 478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86947" h="6858478">
                <a:moveTo>
                  <a:pt x="433167" y="0"/>
                </a:moveTo>
                <a:lnTo>
                  <a:pt x="2138767" y="0"/>
                </a:lnTo>
                <a:lnTo>
                  <a:pt x="3204995" y="0"/>
                </a:lnTo>
                <a:lnTo>
                  <a:pt x="3210572" y="0"/>
                </a:lnTo>
                <a:lnTo>
                  <a:pt x="6386947" y="6858478"/>
                </a:lnTo>
                <a:lnTo>
                  <a:pt x="1832610" y="6858478"/>
                </a:lnTo>
                <a:lnTo>
                  <a:pt x="433167" y="6858478"/>
                </a:lnTo>
                <a:lnTo>
                  <a:pt x="0" y="6858478"/>
                </a:lnTo>
                <a:lnTo>
                  <a:pt x="0" y="478"/>
                </a:lnTo>
                <a:lnTo>
                  <a:pt x="433167" y="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3582" y="739991"/>
            <a:ext cx="4057840" cy="2249424"/>
          </a:xfrm>
        </p:spPr>
        <p:txBody>
          <a:bodyPr anchor="t">
            <a:normAutofit/>
          </a:bodyPr>
          <a:lstStyle/>
          <a:p>
            <a:pPr algn="l"/>
            <a:r>
              <a:rPr lang="pl-PL" sz="3800" dirty="0"/>
              <a:t>PROCEDURA DOTYCZĄCA WYPOŻYCZENIA SPRZĘTU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08960" y="3155386"/>
            <a:ext cx="4272462" cy="2519889"/>
          </a:xfrm>
        </p:spPr>
        <p:txBody>
          <a:bodyPr anchor="b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pl-PL" sz="2000" dirty="0"/>
              <a:t>Wypożyczalnia </a:t>
            </a:r>
          </a:p>
          <a:p>
            <a:pPr>
              <a:lnSpc>
                <a:spcPct val="150000"/>
              </a:lnSpc>
            </a:pPr>
            <a:r>
              <a:rPr lang="pl-PL" sz="2000" dirty="0"/>
              <a:t>SCWEW Skarżysko-Kamienna </a:t>
            </a:r>
          </a:p>
          <a:p>
            <a:pPr>
              <a:lnSpc>
                <a:spcPct val="150000"/>
              </a:lnSpc>
            </a:pPr>
            <a:r>
              <a:rPr lang="pl-PL" sz="2000" dirty="0"/>
              <a:t> działa zgodnie z Modelem SCWEW </a:t>
            </a:r>
          </a:p>
          <a:p>
            <a:pPr>
              <a:lnSpc>
                <a:spcPct val="150000"/>
              </a:lnSpc>
            </a:pPr>
            <a:r>
              <a:rPr lang="pl-PL" sz="2000" dirty="0"/>
              <a:t>oraz obowiązującym regulaminem                       i zasadami wypożyczalni.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4A7167D-395B-4855-8A36-E22F7E0DC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071" y="6118009"/>
            <a:ext cx="8115977" cy="693417"/>
          </a:xfrm>
          <a:prstGeom prst="rect">
            <a:avLst/>
          </a:prstGeom>
        </p:spPr>
      </p:pic>
      <p:pic>
        <p:nvPicPr>
          <p:cNvPr id="8" name="Obraz 7" descr="Obraz zawierający tekst, wewnątrz, półka, książka&#10;&#10;Opis wygenerowany automatycznie">
            <a:extLst>
              <a:ext uri="{FF2B5EF4-FFF2-40B4-BE49-F238E27FC236}">
                <a16:creationId xmlns:a16="http://schemas.microsoft.com/office/drawing/2014/main" id="{97B42073-048E-4937-B01C-70E2B5C4C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962" y="525407"/>
            <a:ext cx="3630872" cy="427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48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0D38563-75FA-4F39-B3A7-8A9C74027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 fontScale="90000"/>
          </a:bodyPr>
          <a:lstStyle/>
          <a:p>
            <a:br>
              <a:rPr lang="pl-PL" sz="2100" b="1">
                <a:solidFill>
                  <a:schemeClr val="bg1"/>
                </a:solidFill>
              </a:rPr>
            </a:br>
            <a:r>
              <a:rPr lang="pl-PL" sz="2700" b="1">
                <a:solidFill>
                  <a:schemeClr val="bg1"/>
                </a:solidFill>
              </a:rPr>
              <a:t>Katalog sprzętu specjalistycznego </a:t>
            </a:r>
            <a:br>
              <a:rPr lang="pl-PL" sz="2700" b="1">
                <a:solidFill>
                  <a:schemeClr val="bg1"/>
                </a:solidFill>
              </a:rPr>
            </a:br>
            <a:r>
              <a:rPr lang="pl-PL" sz="2700" b="1">
                <a:solidFill>
                  <a:schemeClr val="bg1"/>
                </a:solidFill>
              </a:rPr>
              <a:t>programów i pomocy dydaktycznych</a:t>
            </a:r>
            <a:br>
              <a:rPr lang="pl-PL" sz="2100" b="1">
                <a:solidFill>
                  <a:schemeClr val="bg1"/>
                </a:solidFill>
              </a:rPr>
            </a:br>
            <a:endParaRPr lang="pl-PL" sz="21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EA759C-C259-4807-A6B6-32405669A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sz="2400">
                <a:solidFill>
                  <a:schemeClr val="bg1"/>
                </a:solidFill>
              </a:rPr>
              <a:t>Kwota przeznaczona na ten cel stanowi 10% wartości całego projektu.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>
                <a:solidFill>
                  <a:schemeClr val="bg1"/>
                </a:solidFill>
              </a:rPr>
              <a:t>Zakup sprzętu zweryfikowany pod względem potrzeb uczniów i dzieci biorących udział w projekcie.</a:t>
            </a:r>
          </a:p>
          <a:p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8" name="Obraz 7" descr="Obraz zawierający tekst, wewnątrz, półka, półka na książki&#10;&#10;Opis wygenerowany automatycznie">
            <a:extLst>
              <a:ext uri="{FF2B5EF4-FFF2-40B4-BE49-F238E27FC236}">
                <a16:creationId xmlns:a16="http://schemas.microsoft.com/office/drawing/2014/main" id="{FF01BF49-9B2E-4555-BB9A-59F10052A6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207" y="285506"/>
            <a:ext cx="2227506" cy="2784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EBC5541-5DAD-4F4B-9D9E-3021E5CC1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41" y="5501148"/>
            <a:ext cx="6234988" cy="7879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az 9" descr="Obraz zawierający tekst, wewnątrz, drewniane, drewno&#10;&#10;Opis wygenerowany automatycznie">
            <a:extLst>
              <a:ext uri="{FF2B5EF4-FFF2-40B4-BE49-F238E27FC236}">
                <a16:creationId xmlns:a16="http://schemas.microsoft.com/office/drawing/2014/main" id="{EE91CB2B-4FEA-4F0D-84B4-D181736F4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430" y="3713566"/>
            <a:ext cx="3071529" cy="3007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9236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wheel spokes="1"/>
      </p:transition>
    </mc:Choice>
    <mc:Fallback xmlns="">
      <p:transition spd="slow" advClick="0" advTm="4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33452DDB-7757-4D63-9370-1110DE703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95" y="353215"/>
            <a:ext cx="3856588" cy="3280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C65FDB2A-3C27-450F-9E8C-9C0E1EAEF8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88397" y="437620"/>
            <a:ext cx="3637123" cy="3248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D97D8B-CFC5-431A-AA32-93C4522A6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3919" y="4535424"/>
            <a:ext cx="3910377" cy="1499616"/>
          </a:xfrm>
          <a:prstGeom prst="ellipse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</a:t>
            </a:r>
            <a:r>
              <a:rPr lang="pl-PL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TABLICE TYPU ISHIHARY </a:t>
            </a:r>
            <a:br>
              <a:rPr lang="pl-PL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700" b="1" dirty="0">
                <a:solidFill>
                  <a:schemeClr val="bg1"/>
                </a:solidFill>
              </a:rPr>
              <a:t>HARY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- 36 TABLIC </a:t>
            </a:r>
            <a:r>
              <a:rPr lang="en-US" sz="1800" dirty="0" err="1">
                <a:solidFill>
                  <a:schemeClr val="bg1"/>
                </a:solidFill>
              </a:rPr>
              <a:t>i</a:t>
            </a:r>
            <a:r>
              <a:rPr lang="en-US" sz="1800" dirty="0">
                <a:solidFill>
                  <a:schemeClr val="bg1"/>
                </a:solidFill>
              </a:rPr>
              <a:t> 24 TABLIC</a:t>
            </a:r>
            <a:br>
              <a:rPr lang="en-US" sz="1100" dirty="0">
                <a:solidFill>
                  <a:schemeClr val="bg1"/>
                </a:solidFill>
              </a:rPr>
            </a:br>
            <a:br>
              <a:rPr lang="en-US" sz="1100" dirty="0">
                <a:solidFill>
                  <a:schemeClr val="bg1"/>
                </a:solidFill>
              </a:rPr>
            </a:b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2ED9CCE-D297-4BF5-8DC8-B8C929A7DE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231037" y="5952130"/>
            <a:ext cx="7599456" cy="73686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91EAA54-AC0A-4AEF-ACE5-B1DD3DC8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821439"/>
            <a:ext cx="1128382" cy="847206"/>
            <a:chOff x="8183879" y="1000124"/>
            <a:chExt cx="1562267" cy="1172973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57EE6F04-B543-44E1-BA29-3DD44C5AE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D5559A4F-CFAC-4ECC-B04A-670D559B9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548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/>
              <a:t>INTERAKTYWNA KOLUMNA WODNA 150X10 CM Z MIKROFONEM I PILOTEM </a:t>
            </a:r>
            <a:endParaRPr lang="en-US" sz="280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02957" y="1825625"/>
            <a:ext cx="4577334" cy="454417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107950" marR="107950">
              <a:lnSpc>
                <a:spcPct val="100000"/>
              </a:lnSpc>
              <a:spcAft>
                <a:spcPts val="1000"/>
              </a:spcAft>
            </a:pPr>
            <a:r>
              <a:rPr lang="en-US" sz="2400" dirty="0" err="1">
                <a:effectLst/>
              </a:rPr>
              <a:t>Wykorzystywana</a:t>
            </a:r>
            <a:r>
              <a:rPr lang="en-US" sz="2400" dirty="0">
                <a:effectLst/>
              </a:rPr>
              <a:t> w </a:t>
            </a:r>
            <a:r>
              <a:rPr lang="en-US" sz="2400" dirty="0" err="1">
                <a:effectLst/>
              </a:rPr>
              <a:t>gabinetach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terapeutycznych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salach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wyciszeń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zarówno</a:t>
            </a:r>
            <a:r>
              <a:rPr lang="en-US" sz="2400" dirty="0">
                <a:effectLst/>
              </a:rPr>
              <a:t> do </a:t>
            </a:r>
            <a:r>
              <a:rPr lang="en-US" sz="2400" dirty="0" err="1">
                <a:effectLst/>
              </a:rPr>
              <a:t>zajęć</a:t>
            </a:r>
            <a:r>
              <a:rPr lang="en-US" sz="2400" dirty="0">
                <a:effectLst/>
              </a:rPr>
              <a:t> z </a:t>
            </a:r>
            <a:r>
              <a:rPr lang="en-US" sz="2400" dirty="0" err="1">
                <a:effectLst/>
              </a:rPr>
              <a:t>dziećmi</a:t>
            </a:r>
            <a:r>
              <a:rPr lang="en-US" sz="2400" dirty="0">
                <a:effectLst/>
              </a:rPr>
              <a:t>, jak </a:t>
            </a:r>
            <a:r>
              <a:rPr lang="en-US" sz="2400" dirty="0" err="1">
                <a:effectLst/>
              </a:rPr>
              <a:t>i</a:t>
            </a:r>
            <a:r>
              <a:rPr lang="en-US" sz="2400" dirty="0">
                <a:effectLst/>
              </a:rPr>
              <a:t> z </a:t>
            </a:r>
            <a:r>
              <a:rPr lang="en-US" sz="2400" dirty="0" err="1">
                <a:effectLst/>
              </a:rPr>
              <a:t>dorosłymi</a:t>
            </a:r>
            <a:r>
              <a:rPr lang="en-US" sz="2400" dirty="0">
                <a:effectLst/>
              </a:rPr>
              <a:t>. </a:t>
            </a:r>
            <a:r>
              <a:rPr lang="en-US" sz="2400" dirty="0" err="1">
                <a:effectLst/>
              </a:rPr>
              <a:t>Osoba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dotykająca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kolumny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odczuwa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drgania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wibracje</a:t>
            </a:r>
            <a:r>
              <a:rPr lang="en-US" sz="2400" dirty="0">
                <a:effectLst/>
              </a:rPr>
              <a:t>.</a:t>
            </a:r>
          </a:p>
          <a:p>
            <a:pPr marL="0" marR="10795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sz="2400" b="1" dirty="0">
                <a:effectLst/>
              </a:rPr>
              <a:t>EFEKT: </a:t>
            </a:r>
            <a:r>
              <a:rPr lang="en-US" sz="2400" dirty="0" err="1">
                <a:effectLst/>
              </a:rPr>
              <a:t>wywołuje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wysoki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poziom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koncentracji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motywacji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dodatkowo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rozwija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umiejętności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motoryczne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wspiera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koordynację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oko-ręka</a:t>
            </a:r>
            <a:r>
              <a:rPr lang="en-US" sz="2400" dirty="0">
                <a:effectLst/>
              </a:rPr>
              <a:t>,  </a:t>
            </a:r>
            <a:r>
              <a:rPr lang="en-US" sz="2400" dirty="0" err="1">
                <a:effectLst/>
              </a:rPr>
              <a:t>kształcenie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sensoryczne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rozwijanie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kinestetyczne</a:t>
            </a:r>
            <a:endParaRPr lang="en-US" sz="2400" dirty="0">
              <a:effectLst/>
            </a:endParaRPr>
          </a:p>
          <a:p>
            <a:endParaRPr lang="en-US" sz="19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1FCA2A6-3E21-4575-99AB-F6116D586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290" y="5651821"/>
            <a:ext cx="6516134" cy="602742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DE0767E-13CE-4B85-9EF8-554F85399F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492894" y="785500"/>
            <a:ext cx="3451771" cy="4235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2796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WALIZKA LOGOPEDYCZNA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298BFE7-E2F0-46F2-8A64-218FFBD0B8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690688"/>
            <a:ext cx="5181600" cy="3885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678638" y="2141537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dirty="0"/>
              <a:t>program </a:t>
            </a:r>
            <a:r>
              <a:rPr lang="en-US" dirty="0" err="1"/>
              <a:t>zajęć</a:t>
            </a:r>
            <a:r>
              <a:rPr lang="en-US" dirty="0"/>
              <a:t> </a:t>
            </a:r>
            <a:r>
              <a:rPr lang="en-US" dirty="0" err="1"/>
              <a:t>terapii</a:t>
            </a:r>
            <a:r>
              <a:rPr lang="en-US" dirty="0"/>
              <a:t> </a:t>
            </a:r>
            <a:r>
              <a:rPr lang="en-US" dirty="0" err="1"/>
              <a:t>logopedycznej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pl-PL" dirty="0"/>
              <a:t>   </a:t>
            </a:r>
            <a:r>
              <a:rPr lang="en-US" dirty="0"/>
              <a:t>EFEKT: </a:t>
            </a:r>
            <a:r>
              <a:rPr lang="en-US" dirty="0" err="1"/>
              <a:t>korekta</a:t>
            </a:r>
            <a:r>
              <a:rPr lang="en-US" dirty="0"/>
              <a:t> </a:t>
            </a:r>
            <a:r>
              <a:rPr lang="en-US" dirty="0" err="1"/>
              <a:t>zaburzeń</a:t>
            </a:r>
            <a:r>
              <a:rPr lang="en-US" dirty="0"/>
              <a:t> </a:t>
            </a:r>
            <a:r>
              <a:rPr lang="en-US" dirty="0" err="1"/>
              <a:t>mowy</a:t>
            </a:r>
            <a:endParaRPr lang="en-US" dirty="0"/>
          </a:p>
          <a:p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0071D64-0A89-49FF-935A-00303E6F0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6014505"/>
            <a:ext cx="7398512" cy="6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20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623</TotalTime>
  <Words>759</Words>
  <Application>Microsoft Office PowerPoint</Application>
  <PresentationFormat>Panoramiczny</PresentationFormat>
  <Paragraphs>89</Paragraphs>
  <Slides>31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Motyw pakietu Office</vt:lpstr>
      <vt:lpstr>WYPOŻYCZALNIA  SPRZĘTU SPECJALISTYCZNEGO</vt:lpstr>
      <vt:lpstr>  Specjalistyczne Centrum Wsparcia Edukacji Włączającej SCWEW SKARŻYSKO-KAMIENNA </vt:lpstr>
      <vt:lpstr>      SCWEW</vt:lpstr>
      <vt:lpstr>Wypożyczalnia – zadanie SCWEW</vt:lpstr>
      <vt:lpstr>PROCEDURA DOTYCZĄCA WYPOŻYCZENIA SPRZĘTU</vt:lpstr>
      <vt:lpstr> Katalog sprzętu specjalistycznego  programów i pomocy dydaktycznych </vt:lpstr>
      <vt:lpstr>CTABLICE TYPU ISHIHARY  HARY  - 36 TABLIC i 24 TABLIC  </vt:lpstr>
      <vt:lpstr>INTERAKTYWNA KOLUMNA WODNA 150X10 CM Z MIKROFONEM I PILOTEM </vt:lpstr>
      <vt:lpstr>WALIZKA LOGOPEDYCZNA </vt:lpstr>
      <vt:lpstr>TABLET WRAZ                        Z OPROGRAMOWANIEM MÓWIK </vt:lpstr>
      <vt:lpstr>ODTWARZACZE DŹWIĘKU –  POCKETBOOK </vt:lpstr>
      <vt:lpstr> SKALA INTELIGENCJI STANFORD – BINET – 5 </vt:lpstr>
      <vt:lpstr> LAPTOP DELL INSPIRON  </vt:lpstr>
      <vt:lpstr>TABLETY WRAZ ZE SPECJALISTYCZNYM OPROGRAMOWANIEM</vt:lpstr>
      <vt:lpstr>Moc Emocji</vt:lpstr>
      <vt:lpstr>PROGRAM ROZWIJANIA UMIEJĘTNOŚCI POSŁUGIWANIA SIĘ WZROKIEM</vt:lpstr>
      <vt:lpstr>BLAT LED </vt:lpstr>
      <vt:lpstr>Look to Learn </vt:lpstr>
      <vt:lpstr>PROJEKTOR AURA LED + ZEDSTAW TARCZ OBROTOWYCH </vt:lpstr>
      <vt:lpstr>STÓŁ KREŚLARSKI BIURKO SZKOLNE                            Z KRZESŁEM DLA DZIECKA </vt:lpstr>
      <vt:lpstr>PCEye GO poprawa koordynacji ruchowo-wzrokowej </vt:lpstr>
      <vt:lpstr>WSPOMAGANIE ROZWOJU WZROKU: </vt:lpstr>
      <vt:lpstr>PROGRAM EFEKTYWNOŚCI WIZUALNEJ BARRAGA -  </vt:lpstr>
      <vt:lpstr>ZESTAW LUSTRZANY KULA  + LED10SPOT</vt:lpstr>
      <vt:lpstr>mTalent PERCEPCJA SŁUCHOWA                                stymulacja technik i metod słuchu  </vt:lpstr>
      <vt:lpstr>EDUTERAPEUTICA SPECJALNE  POTRZEBY EDUKACYJNE 4-8 +</vt:lpstr>
      <vt:lpstr>KOKO. PROGRAMOWALNY ROBOT KROKODYL </vt:lpstr>
      <vt:lpstr>ZESTAW DROMNIBUS EDUKACJA WŁĄCZAJĄCA - EMOCJE I LUDZI - </vt:lpstr>
      <vt:lpstr>Prezentacja programu PowerPoint</vt:lpstr>
      <vt:lpstr>Serdecznie zapraszamy                  do wypożyczalni przedstawicieli szkół/przedszkoli ogólnodostępnych objętych wsparciem SCWEW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WYPOŻYCZALNIA SPRZĘT SPECJALISTYCZNEGO</dc:title>
  <dc:creator>Aneta</dc:creator>
  <cp:lastModifiedBy>Aneta</cp:lastModifiedBy>
  <cp:revision>63</cp:revision>
  <dcterms:created xsi:type="dcterms:W3CDTF">2022-02-08T18:16:36Z</dcterms:created>
  <dcterms:modified xsi:type="dcterms:W3CDTF">2022-02-12T14:49:09Z</dcterms:modified>
</cp:coreProperties>
</file>